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3" r:id="rId5"/>
    <p:sldMasterId id="2147483685" r:id="rId6"/>
  </p:sldMasterIdLst>
  <p:notesMasterIdLst>
    <p:notesMasterId r:id="rId24"/>
  </p:notesMasterIdLst>
  <p:handoutMasterIdLst>
    <p:handoutMasterId r:id="rId25"/>
  </p:handoutMasterIdLst>
  <p:sldIdLst>
    <p:sldId id="1122" r:id="rId7"/>
    <p:sldId id="487" r:id="rId8"/>
    <p:sldId id="1109" r:id="rId9"/>
    <p:sldId id="1110" r:id="rId10"/>
    <p:sldId id="1111" r:id="rId11"/>
    <p:sldId id="1112" r:id="rId12"/>
    <p:sldId id="1113" r:id="rId13"/>
    <p:sldId id="1115" r:id="rId14"/>
    <p:sldId id="1114" r:id="rId15"/>
    <p:sldId id="1119" r:id="rId16"/>
    <p:sldId id="1121" r:id="rId17"/>
    <p:sldId id="1120" r:id="rId18"/>
    <p:sldId id="1125" r:id="rId19"/>
    <p:sldId id="1116" r:id="rId20"/>
    <p:sldId id="1123" r:id="rId21"/>
    <p:sldId id="1124" r:id="rId22"/>
    <p:sldId id="1117" r:id="rId23"/>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FEAF42-B02D-38A0-054E-CB9497E57B59}" name="FICHTER Mathieu (REGIO)" initials="FM(" userId="S::Mathieu.FICHTER@ec.europa.eu::5addb2d2-6368-4a9b-b63a-4d70b7003cb0" providerId="AD"/>
  <p188:author id="{DB5C10C4-2D11-396F-A202-1E020B0789AF}" name="LANG Jerome (REGIO)" initials="L(" userId="S::jerome.lang@ec.europa.eu::cb999a88-914d-43ed-aed7-142bc64e6b20" providerId="AD"/>
  <p188:author id="{87D831CF-3099-2E1B-6E9E-71DA0B2E0672}" name="SCHMIED Janos (REGIO)" initials="JS" userId="S::Janos.SCHMIED@ec.europa.eu::c82bc6b4-6f53-4c77-b765-459ad66c70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B9C"/>
    <a:srgbClr val="004494"/>
    <a:srgbClr val="035DC1"/>
    <a:srgbClr val="024EA2"/>
    <a:srgbClr val="0356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104" autoAdjust="0"/>
  </p:normalViewPr>
  <p:slideViewPr>
    <p:cSldViewPr snapToGrid="0">
      <p:cViewPr varScale="1">
        <p:scale>
          <a:sx n="35" d="100"/>
          <a:sy n="35" d="100"/>
        </p:scale>
        <p:origin x="1776" y="24"/>
      </p:cViewPr>
      <p:guideLst>
        <p:guide orient="horz" pos="20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3A939EFE-0303-44F6-9A16-FD3B5E015DB1}" type="datetimeFigureOut">
              <a:rPr lang="en-GB" smtClean="0"/>
              <a:t>12/03/2025</a:t>
            </a:fld>
            <a:endParaRPr lang="en-GB"/>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A3B926D1-0013-4A80-B64E-9D824EE65210}" type="datetimeFigureOut">
              <a:rPr lang="en-GB" smtClean="0"/>
              <a:t>12/03/2025</a:t>
            </a:fld>
            <a:endParaRPr lang="en-GB"/>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1349440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defTabSz="914400" rtl="0" eaLnBrk="1" latinLnBrk="0" hangingPunct="1">
              <a:lnSpc>
                <a:spcPct val="107000"/>
              </a:lnSpc>
              <a:spcAft>
                <a:spcPts val="800"/>
              </a:spcAft>
              <a:buFont typeface="Symbol" panose="05050102010706020507" pitchFamily="18" charset="2"/>
              <a:buChar char=""/>
            </a:pPr>
            <a:r>
              <a:rPr lang="de-DE" sz="1200" b="1" kern="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Energie:</a:t>
            </a:r>
            <a:r>
              <a:rPr lang="de-DE" sz="1200" kern="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 Vorantreiben der Elektrifizierung, saubere Energie und Produktion, gut funktionierende Gasmärkte </a:t>
            </a:r>
          </a:p>
          <a:p>
            <a:pPr marL="342900" lvl="0" indent="-342900" algn="just" defTabSz="914400" rtl="0" eaLnBrk="1" latinLnBrk="0" hangingPunct="1">
              <a:lnSpc>
                <a:spcPct val="107000"/>
              </a:lnSpc>
              <a:spcAft>
                <a:spcPts val="800"/>
              </a:spcAft>
              <a:buFont typeface="Symbol" panose="05050102010706020507" pitchFamily="18" charset="2"/>
              <a:buChar char=""/>
            </a:pPr>
            <a:r>
              <a:rPr lang="de-DE" sz="1200" b="1" kern="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Saubere Angebote und Nachfrage:</a:t>
            </a:r>
            <a:r>
              <a:rPr lang="de-DE" sz="1200" kern="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 Nicht preisbezogene Kriterien für öffentliche Vergaben und Anreize für private Einkäufe, Unterstützung CO2-freier Produkte durch Steigerung der Nachfrage, Resilienz und Nachhaltigkeitskriterien, um die Europäische Versorgung energieintensiver Sektoren zu stärken und Einführung eines freiwilligen Labels zur CO2-Intensität von industriellen Produkten (</a:t>
            </a:r>
            <a:r>
              <a:rPr lang="de-DE" sz="1200" kern="0" dirty="0" err="1">
                <a:solidFill>
                  <a:schemeClr val="tx1"/>
                </a:solidFill>
                <a:effectLst/>
                <a:latin typeface="Times New Roman" panose="02020603050405020304" pitchFamily="18" charset="0"/>
                <a:ea typeface="Aptos" panose="020B0004020202020204" pitchFamily="34" charset="0"/>
                <a:cs typeface="Arial" panose="020B0604020202020204" pitchFamily="34" charset="0"/>
              </a:rPr>
              <a:t>Industriedekarbonisierungsakt</a:t>
            </a:r>
            <a:r>
              <a:rPr lang="de-DE" sz="1200" kern="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 Vorschlag zur Überarbeitung des öffentlichen Vergaberahmens in 2026, Unterstützung der Nutzung erneuerbaren Wasserstoffs und mit geringfügigen CO2-Emissionen verbundenem Wasserstoff. </a:t>
            </a:r>
          </a:p>
          <a:p>
            <a:pPr marL="342900" lvl="0" indent="-342900" algn="just" defTabSz="914400" rtl="0" eaLnBrk="1" latinLnBrk="0" hangingPunct="1">
              <a:lnSpc>
                <a:spcPct val="107000"/>
              </a:lnSpc>
              <a:spcAft>
                <a:spcPts val="800"/>
              </a:spcAft>
              <a:buFont typeface="Symbol" panose="05050102010706020507" pitchFamily="18" charset="2"/>
              <a:buChar char=""/>
            </a:pPr>
            <a:r>
              <a:rPr lang="de-DE" sz="1200" b="1" kern="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Öffentliche und private Investitionen</a:t>
            </a:r>
            <a:r>
              <a:rPr lang="de-DE" sz="1200" kern="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 Einführung eines Wettbewerbsfonds, kurzfristig 100 Milliarden für den Clean Industrial Deal, Stärkung der EU-Finanzierung: Stärkung Innovationsfonds, Vorschlag der Einführung einer </a:t>
            </a:r>
            <a:r>
              <a:rPr lang="de-DE" sz="1200" kern="0" dirty="0" err="1">
                <a:solidFill>
                  <a:schemeClr val="tx1"/>
                </a:solidFill>
                <a:effectLst/>
                <a:latin typeface="Times New Roman" panose="02020603050405020304" pitchFamily="18" charset="0"/>
                <a:ea typeface="Aptos" panose="020B0004020202020204" pitchFamily="34" charset="0"/>
                <a:cs typeface="Arial" panose="020B0604020202020204" pitchFamily="34" charset="0"/>
              </a:rPr>
              <a:t>Industrieentkarbonisierungsbank</a:t>
            </a:r>
            <a:r>
              <a:rPr lang="de-DE" sz="1200" kern="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 U100 Milliarden vom </a:t>
            </a:r>
            <a:r>
              <a:rPr lang="de-DE" sz="1200" kern="0" dirty="0" err="1">
                <a:solidFill>
                  <a:schemeClr val="tx1"/>
                </a:solidFill>
                <a:effectLst/>
                <a:latin typeface="Times New Roman" panose="02020603050405020304" pitchFamily="18" charset="0"/>
                <a:ea typeface="Aptos" panose="020B0004020202020204" pitchFamily="34" charset="0"/>
                <a:cs typeface="Arial" panose="020B0604020202020204" pitchFamily="34" charset="0"/>
              </a:rPr>
              <a:t>Innovationsfodns</a:t>
            </a:r>
            <a:r>
              <a:rPr lang="de-DE" sz="1200" kern="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 zusätzlichen Eigenmitteln aus dem </a:t>
            </a:r>
            <a:r>
              <a:rPr lang="de-DE" sz="1200" kern="0" dirty="0" err="1">
                <a:solidFill>
                  <a:schemeClr val="tx1"/>
                </a:solidFill>
                <a:effectLst/>
                <a:latin typeface="Times New Roman" panose="02020603050405020304" pitchFamily="18" charset="0"/>
                <a:ea typeface="Aptos" panose="020B0004020202020204" pitchFamily="34" charset="0"/>
                <a:cs typeface="Arial" panose="020B0604020202020204" pitchFamily="34" charset="0"/>
              </a:rPr>
              <a:t>Emmissionshandel</a:t>
            </a:r>
            <a:r>
              <a:rPr lang="de-DE" sz="1200" kern="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 (ETS) und einer Überarbeitung von </a:t>
            </a:r>
            <a:r>
              <a:rPr lang="de-DE" sz="1200" kern="0" dirty="0" err="1">
                <a:solidFill>
                  <a:schemeClr val="tx1"/>
                </a:solidFill>
                <a:effectLst/>
                <a:latin typeface="Times New Roman" panose="02020603050405020304" pitchFamily="18" charset="0"/>
                <a:ea typeface="Aptos" panose="020B0004020202020204" pitchFamily="34" charset="0"/>
                <a:cs typeface="Arial" panose="020B0604020202020204" pitchFamily="34" charset="0"/>
              </a:rPr>
              <a:t>InvestEU</a:t>
            </a:r>
            <a:r>
              <a:rPr lang="de-DE" sz="1200" kern="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 2025 1 Milliarde Auktion als Pilotprojekt; Unterstützung privater Investitionen über </a:t>
            </a:r>
            <a:r>
              <a:rPr lang="de-DE" sz="1200" kern="0" dirty="0" err="1">
                <a:solidFill>
                  <a:schemeClr val="tx1"/>
                </a:solidFill>
                <a:effectLst/>
                <a:latin typeface="Times New Roman" panose="02020603050405020304" pitchFamily="18" charset="0"/>
                <a:ea typeface="Aptos" panose="020B0004020202020204" pitchFamily="34" charset="0"/>
                <a:cs typeface="Arial" panose="020B0604020202020204" pitchFamily="34" charset="0"/>
              </a:rPr>
              <a:t>InvestEU</a:t>
            </a:r>
            <a:r>
              <a:rPr lang="de-DE" sz="1200" kern="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 und in Zusammenarbeit mit der Europäischen Investitionsbank (EIB) Gruppe; Clean Industrial Deal Beihilferahmen mit 5 Jahren Planungssicherheit, einschließlich einfachere und flexiblere Regeln, Kooperationsvorhaben erleichtern, Empfehlung, die Körperschaftssteuern zu nutzen um saubere Industrien zu unterstützen</a:t>
            </a:r>
          </a:p>
          <a:p>
            <a:pPr marL="342900" lvl="0" indent="-342900" algn="just" defTabSz="914400" rtl="0" eaLnBrk="1" latinLnBrk="0" hangingPunct="1">
              <a:lnSpc>
                <a:spcPct val="107000"/>
              </a:lnSpc>
              <a:spcAft>
                <a:spcPts val="800"/>
              </a:spcAft>
              <a:buFont typeface="Symbol" panose="05050102010706020507" pitchFamily="18" charset="2"/>
              <a:buChar char=""/>
            </a:pPr>
            <a:r>
              <a:rPr lang="de-DE" sz="1200" b="1" kern="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Stärkung der Kreislaufwirtschaft</a:t>
            </a:r>
            <a:r>
              <a:rPr lang="de-DE" sz="1200" kern="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 Beschleunigung der Umsetzung der Kritischen </a:t>
            </a:r>
            <a:r>
              <a:rPr lang="de-DE" sz="1200" kern="0" dirty="0" err="1">
                <a:solidFill>
                  <a:schemeClr val="tx1"/>
                </a:solidFill>
                <a:effectLst/>
                <a:latin typeface="Times New Roman" panose="02020603050405020304" pitchFamily="18" charset="0"/>
                <a:ea typeface="Aptos" panose="020B0004020202020204" pitchFamily="34" charset="0"/>
                <a:cs typeface="Arial" panose="020B0604020202020204" pitchFamily="34" charset="0"/>
              </a:rPr>
              <a:t>Rohstoffeverordnung</a:t>
            </a:r>
            <a:r>
              <a:rPr lang="de-DE" sz="1200" kern="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 Kreislaufwirtschaftsakt in 2026 (Arbeitsplan dahin im April 2025), die die Umsetzung der Verordnung für Ökodesign für nachhaltige Produkte </a:t>
            </a:r>
            <a:r>
              <a:rPr lang="de-DE" sz="1200" kern="0" dirty="0" err="1">
                <a:solidFill>
                  <a:schemeClr val="tx1"/>
                </a:solidFill>
                <a:effectLst/>
                <a:latin typeface="Times New Roman" panose="02020603050405020304" pitchFamily="18" charset="0"/>
                <a:ea typeface="Aptos" panose="020B0004020202020204" pitchFamily="34" charset="0"/>
                <a:cs typeface="Arial" panose="020B0604020202020204" pitchFamily="34" charset="0"/>
              </a:rPr>
              <a:t>unterstützern</a:t>
            </a:r>
            <a:r>
              <a:rPr lang="de-DE" sz="1200" kern="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 wird (Arbeitsplan im April 2025); spezifische Maßnahmen für Schwarze Masse (= beim Schreddern alter Elektroautobatterien entstandenes Metallgemisch mit einer typischen schwarzen Farbe des in den Anoden von Autobatterien enthaltenen Graphits)</a:t>
            </a:r>
          </a:p>
          <a:p>
            <a:pPr marL="342900" lvl="0" indent="-342900" algn="just" defTabSz="914400" rtl="0" eaLnBrk="1" latinLnBrk="0" hangingPunct="1">
              <a:lnSpc>
                <a:spcPct val="107000"/>
              </a:lnSpc>
              <a:spcAft>
                <a:spcPts val="800"/>
              </a:spcAft>
              <a:buFont typeface="Symbol" panose="05050102010706020507" pitchFamily="18" charset="2"/>
              <a:buChar char=""/>
            </a:pPr>
            <a:r>
              <a:rPr lang="de-DE" sz="1200" b="1" kern="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Globale Märkte und internationale Partnerschaften</a:t>
            </a:r>
            <a:r>
              <a:rPr lang="de-DE" sz="1200" kern="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 Sauberer Handel und Investitionspartnerschaften; Verbesserung des CO2- Grenzausgleichssystems (CBAM); gleiche Wettbewerbsbedingungen durch verbesserte Umsetzung der Verordnung über Subventionen aus Drittstaaten (FSR) und die Schärfung der handelspolitischen Schutzinstrumente (TDIs).</a:t>
            </a:r>
          </a:p>
          <a:p>
            <a:pPr marL="342900" lvl="0" indent="-342900" algn="just" defTabSz="914400" rtl="0" eaLnBrk="1" latinLnBrk="0" hangingPunct="1">
              <a:lnSpc>
                <a:spcPct val="107000"/>
              </a:lnSpc>
              <a:spcAft>
                <a:spcPts val="800"/>
              </a:spcAft>
              <a:buFont typeface="Symbol" panose="05050102010706020507" pitchFamily="18" charset="2"/>
              <a:buChar char=""/>
            </a:pPr>
            <a:r>
              <a:rPr lang="de-DE" sz="1200" b="1" kern="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Unterstützung von Fachwissen</a:t>
            </a:r>
            <a:r>
              <a:rPr lang="de-DE" sz="1200" kern="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 Unterstützung von Arbeitnehmern in der Transformation im Rahmen des Plans für Qualitätsarbeitsplätze, </a:t>
            </a:r>
          </a:p>
          <a:p>
            <a:pPr marL="342900" lvl="0" indent="-342900" algn="just" defTabSz="914400" rtl="0" eaLnBrk="1" latinLnBrk="0" hangingPunct="1">
              <a:lnSpc>
                <a:spcPct val="107000"/>
              </a:lnSpc>
              <a:spcAft>
                <a:spcPts val="800"/>
              </a:spcAft>
              <a:buFont typeface="Symbol" panose="05050102010706020507" pitchFamily="18" charset="2"/>
              <a:buChar char=""/>
            </a:pPr>
            <a:r>
              <a:rPr lang="de-DE" sz="1200" b="1" kern="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Umsetzung über Branchen hinweg</a:t>
            </a:r>
            <a:r>
              <a:rPr lang="de-DE" sz="1200" kern="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 Entwicklung sektorieller Umsetzungspfade für, zunächst, Automobilindustrie, Stahl und Metall, chemisches Industrie,  nachhaltige </a:t>
            </a:r>
            <a:endParaRPr lang="en-IE" sz="1200" kern="0" dirty="0">
              <a:solidFill>
                <a:schemeClr val="tx1"/>
              </a:solidFill>
              <a:effectLst/>
              <a:latin typeface="Times New Roman" panose="02020603050405020304" pitchFamily="18"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854738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defTabSz="914400" rtl="0" eaLnBrk="1" latinLnBrk="0" hangingPunct="1">
              <a:lnSpc>
                <a:spcPct val="107000"/>
              </a:lnSpc>
              <a:spcAft>
                <a:spcPts val="800"/>
              </a:spcAft>
              <a:buFont typeface="Symbol" panose="05050102010706020507" pitchFamily="18" charset="2"/>
              <a:buNone/>
            </a:pPr>
            <a:endParaRPr lang="de-DE" sz="1800" kern="0">
              <a:solidFill>
                <a:schemeClr val="tx1"/>
              </a:solidFill>
              <a:effectLst/>
              <a:latin typeface="Times New Roman" panose="02020603050405020304" pitchFamily="18" charset="0"/>
              <a:ea typeface="Aptos" panose="020B0004020202020204" pitchFamily="34" charset="0"/>
              <a:cs typeface="Arial" panose="020B0604020202020204" pitchFamily="34" charset="0"/>
            </a:endParaRPr>
          </a:p>
          <a:p>
            <a:pPr marL="342900" lvl="0" indent="-342900" algn="just" defTabSz="914400" rtl="0" eaLnBrk="1" latinLnBrk="0" hangingPunct="1">
              <a:lnSpc>
                <a:spcPct val="107000"/>
              </a:lnSpc>
              <a:spcAft>
                <a:spcPts val="800"/>
              </a:spcAft>
              <a:buFont typeface="Symbol" panose="05050102010706020507" pitchFamily="18" charset="2"/>
              <a:buChar char=""/>
            </a:pPr>
            <a:endParaRPr lang="de-DE" sz="1800" kern="0">
              <a:solidFill>
                <a:schemeClr val="tx1"/>
              </a:solidFill>
              <a:effectLst/>
              <a:latin typeface="Times New Roman" panose="02020603050405020304" pitchFamily="18" charset="0"/>
              <a:ea typeface="Aptos" panose="020B0004020202020204" pitchFamily="34" charset="0"/>
              <a:cs typeface="Arial" panose="020B0604020202020204" pitchFamily="34" charset="0"/>
            </a:endParaRPr>
          </a:p>
          <a:p>
            <a:pPr marL="342900" lvl="0" indent="-342900" algn="just" defTabSz="914400" rtl="0" eaLnBrk="1" latinLnBrk="0" hangingPunct="1">
              <a:lnSpc>
                <a:spcPct val="107000"/>
              </a:lnSpc>
              <a:spcAft>
                <a:spcPts val="800"/>
              </a:spcAft>
              <a:buFont typeface="Symbol" panose="05050102010706020507" pitchFamily="18" charset="2"/>
              <a:buChar char=""/>
            </a:pPr>
            <a:endParaRPr lang="en-IE" sz="1800" kern="0">
              <a:solidFill>
                <a:schemeClr val="tx1"/>
              </a:solidFill>
              <a:effectLst/>
              <a:latin typeface="Times New Roman" panose="02020603050405020304" pitchFamily="18"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3274103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defTabSz="914400" rtl="0" eaLnBrk="1" latinLnBrk="0" hangingPunct="1">
              <a:lnSpc>
                <a:spcPct val="107000"/>
              </a:lnSpc>
              <a:spcAft>
                <a:spcPts val="800"/>
              </a:spcAft>
              <a:buFont typeface="Symbol" panose="05050102010706020507" pitchFamily="18" charset="2"/>
              <a:buChar char=""/>
            </a:pPr>
            <a:r>
              <a:rPr lang="de-DE" sz="1200" b="1" i="0" dirty="0">
                <a:effectLst/>
                <a:latin typeface="Arial" panose="020B0604020202020204" pitchFamily="34" charset="0"/>
                <a:cs typeface="Arial" panose="020B0604020202020204" pitchFamily="34" charset="0"/>
              </a:rPr>
              <a:t>Aktivieren der nationalen Ausweichklausel des Stabilitäts- und Wachstumspakts</a:t>
            </a:r>
            <a:r>
              <a:rPr lang="de-DE" sz="1200" i="0" dirty="0">
                <a:effectLst/>
                <a:latin typeface="Arial" panose="020B0604020202020204" pitchFamily="34" charset="0"/>
                <a:cs typeface="Arial" panose="020B0604020202020204" pitchFamily="34" charset="0"/>
              </a:rPr>
              <a:t>: Würden z.B. die Mitgliedstaaten ihre Verteidigungsausgaben im Durchschnitt um 1,5 Prozent des BIP erhöhen, könnte dies über einen Zeitraum von vier Jahren einen haushaltspolitischen Spielraum von knapp 650 Milliarden Euro schaffen.</a:t>
            </a:r>
            <a:endParaRPr lang="de-DE" sz="1200" i="0" kern="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defTabSz="914400" rtl="0" eaLnBrk="1" latinLnBrk="0" hangingPunct="1">
              <a:lnSpc>
                <a:spcPct val="107000"/>
              </a:lnSpc>
              <a:spcAft>
                <a:spcPts val="800"/>
              </a:spcAft>
              <a:buFont typeface="Symbol" panose="05050102010706020507" pitchFamily="18" charset="2"/>
              <a:buChar char=""/>
            </a:pPr>
            <a:r>
              <a:rPr lang="de-DE" sz="1200" b="1" kern="0" dirty="0">
                <a:solidFill>
                  <a:schemeClr val="tx1"/>
                </a:solidFill>
                <a:effectLst/>
                <a:latin typeface="Arial" panose="020B0604020202020204" pitchFamily="34" charset="0"/>
                <a:ea typeface="Aptos" panose="020B0004020202020204" pitchFamily="34" charset="0"/>
                <a:cs typeface="Arial" panose="020B0604020202020204" pitchFamily="34" charset="0"/>
              </a:rPr>
              <a:t>Darlehen</a:t>
            </a:r>
            <a:r>
              <a:rPr lang="de-DE" sz="1200" kern="0" dirty="0">
                <a:solidFill>
                  <a:schemeClr val="tx1"/>
                </a:solidFill>
                <a:effectLst/>
                <a:latin typeface="Arial" panose="020B0604020202020204" pitchFamily="34" charset="0"/>
                <a:ea typeface="Aptos" panose="020B0004020202020204" pitchFamily="34" charset="0"/>
                <a:cs typeface="Arial" panose="020B0604020202020204" pitchFamily="34" charset="0"/>
              </a:rPr>
              <a:t>, um, besser und vor allem gemeinsam zu investieren in europaweiten Kompetenzbereichen, wie z.B. Luft- und Raketenabwehr, Artilleriesysteme, Flugkörper und Munitionsdrohnen sowie Drohnenabwehrsysteme, aber auch Cyberabwehr und militärische Mobilität. Dieses Instrument wird den Mitgliedstaaten dabei helfen, die Nachfrage zu bündeln und gemeinsam Käufe zu tätigen.</a:t>
            </a:r>
          </a:p>
          <a:p>
            <a:pPr marL="342900" lvl="0" indent="-342900" algn="just" defTabSz="914400" rtl="0" eaLnBrk="1" latinLnBrk="0" hangingPunct="1">
              <a:lnSpc>
                <a:spcPct val="107000"/>
              </a:lnSpc>
              <a:spcAft>
                <a:spcPts val="800"/>
              </a:spcAft>
              <a:buFont typeface="Symbol" panose="05050102010706020507" pitchFamily="18" charset="2"/>
              <a:buChar char=""/>
            </a:pPr>
            <a:r>
              <a:rPr lang="de-DE" sz="1200" b="1" kern="0" dirty="0">
                <a:solidFill>
                  <a:schemeClr val="tx1"/>
                </a:solidFill>
                <a:effectLst/>
                <a:latin typeface="Arial" panose="020B0604020202020204" pitchFamily="34" charset="0"/>
                <a:ea typeface="Aptos" panose="020B0004020202020204" pitchFamily="34" charset="0"/>
                <a:cs typeface="Arial" panose="020B0604020202020204" pitchFamily="34" charset="0"/>
              </a:rPr>
              <a:t>Nutzung EU-Mittel</a:t>
            </a:r>
            <a:r>
              <a:rPr lang="de-DE" sz="1200" kern="0" dirty="0">
                <a:solidFill>
                  <a:schemeClr val="tx1"/>
                </a:solidFill>
                <a:effectLst/>
                <a:latin typeface="Arial" panose="020B0604020202020204" pitchFamily="34" charset="0"/>
                <a:ea typeface="Aptos" panose="020B0004020202020204" pitchFamily="34" charset="0"/>
                <a:cs typeface="Arial" panose="020B0604020202020204" pitchFamily="34" charset="0"/>
              </a:rPr>
              <a:t>: mehr Mittel für Investitionen im Verteidigungsbereich bereitzustellen. An dieser Stelle möchte ich verkünden, dass wir den Mitgliedstaaten </a:t>
            </a:r>
            <a:r>
              <a:rPr lang="de-DE" sz="1200" i="1" kern="0" dirty="0">
                <a:solidFill>
                  <a:schemeClr val="tx1"/>
                </a:solidFill>
                <a:effectLst/>
                <a:latin typeface="Arial" panose="020B0604020202020204" pitchFamily="34" charset="0"/>
                <a:ea typeface="Aptos" panose="020B0004020202020204" pitchFamily="34" charset="0"/>
                <a:cs typeface="Arial" panose="020B0604020202020204" pitchFamily="34" charset="0"/>
              </a:rPr>
              <a:t>zusätzliche Möglichkeiten und Anreize vorschlagen werden, damit sie entscheiden können, ob sie die kohäsionspolitischen Programme nutzen wollen, um die Verteidigungsausgaben zu erhöhen</a:t>
            </a:r>
            <a:r>
              <a:rPr lang="de-DE" sz="1200" kern="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p>
          <a:p>
            <a:pPr marL="342900" lvl="0" indent="-342900" algn="just" defTabSz="914400" rtl="0" eaLnBrk="1" latinLnBrk="0" hangingPunct="1">
              <a:lnSpc>
                <a:spcPct val="107000"/>
              </a:lnSpc>
              <a:spcAft>
                <a:spcPts val="800"/>
              </a:spcAft>
              <a:buFont typeface="Symbol" panose="05050102010706020507" pitchFamily="18" charset="2"/>
              <a:buChar char=""/>
            </a:pPr>
            <a:r>
              <a:rPr lang="de-DE" sz="1200" kern="0" dirty="0">
                <a:solidFill>
                  <a:schemeClr val="tx1"/>
                </a:solidFill>
                <a:effectLst/>
                <a:latin typeface="Arial" panose="020B0604020202020204" pitchFamily="34" charset="0"/>
                <a:ea typeface="Aptos" panose="020B0004020202020204" pitchFamily="34" charset="0"/>
                <a:cs typeface="Arial" panose="020B0604020202020204" pitchFamily="34" charset="0"/>
              </a:rPr>
              <a:t>Spar- und Investitionsunion</a:t>
            </a:r>
          </a:p>
          <a:p>
            <a:pPr marL="342900" lvl="0" indent="-342900" algn="just" defTabSz="914400" rtl="0" eaLnBrk="1" latinLnBrk="0" hangingPunct="1">
              <a:lnSpc>
                <a:spcPct val="107000"/>
              </a:lnSpc>
              <a:spcAft>
                <a:spcPts val="800"/>
              </a:spcAft>
              <a:buFont typeface="Symbol" panose="05050102010706020507" pitchFamily="18" charset="2"/>
              <a:buChar char=""/>
            </a:pPr>
            <a:r>
              <a:rPr lang="de-DE" sz="1200" kern="0" dirty="0">
                <a:solidFill>
                  <a:schemeClr val="tx1"/>
                </a:solidFill>
                <a:effectLst/>
                <a:latin typeface="Arial" panose="020B0604020202020204" pitchFamily="34" charset="0"/>
                <a:ea typeface="Aptos" panose="020B0004020202020204" pitchFamily="34" charset="0"/>
                <a:cs typeface="Arial" panose="020B0604020202020204" pitchFamily="34" charset="0"/>
              </a:rPr>
              <a:t>Mobilisierung von privatem Kapital </a:t>
            </a:r>
          </a:p>
          <a:p>
            <a:pPr marL="342900" lvl="0" indent="-342900" algn="just" defTabSz="914400" rtl="0" eaLnBrk="1" latinLnBrk="0" hangingPunct="1">
              <a:lnSpc>
                <a:spcPct val="107000"/>
              </a:lnSpc>
              <a:spcAft>
                <a:spcPts val="800"/>
              </a:spcAft>
              <a:buFont typeface="Symbol" panose="05050102010706020507" pitchFamily="18" charset="2"/>
              <a:buChar char=""/>
            </a:pPr>
            <a:r>
              <a:rPr lang="de-DE" sz="1200" kern="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r>
              <a:rPr lang="de-DE" sz="1200" dirty="0">
                <a:solidFill>
                  <a:schemeClr val="tx2"/>
                </a:solidFill>
                <a:latin typeface="Arial" panose="020B0604020202020204" pitchFamily="34" charset="0"/>
                <a:ea typeface="+mj-ea"/>
                <a:cs typeface="Arial" panose="020B0604020202020204" pitchFamily="34" charset="0"/>
              </a:rPr>
              <a:t>Die Kommissionspräsidentin sagte: „Abschließend möchte ich nochmals betonen, dass Europa bereit ist, Verantwortung wahrzunehmen. Mit „</a:t>
            </a:r>
            <a:r>
              <a:rPr lang="de-DE" sz="1200" dirty="0" err="1">
                <a:solidFill>
                  <a:schemeClr val="tx2"/>
                </a:solidFill>
                <a:latin typeface="Arial" panose="020B0604020202020204" pitchFamily="34" charset="0"/>
                <a:ea typeface="+mj-ea"/>
                <a:cs typeface="Arial" panose="020B0604020202020204" pitchFamily="34" charset="0"/>
              </a:rPr>
              <a:t>ReArm</a:t>
            </a:r>
            <a:r>
              <a:rPr lang="de-DE" sz="1200" dirty="0">
                <a:solidFill>
                  <a:schemeClr val="tx2"/>
                </a:solidFill>
                <a:latin typeface="Arial" panose="020B0604020202020204" pitchFamily="34" charset="0"/>
                <a:ea typeface="+mj-ea"/>
                <a:cs typeface="Arial" panose="020B0604020202020204" pitchFamily="34" charset="0"/>
              </a:rPr>
              <a:t> Europe“ könnten fast 800 Milliarden Euro für ein sicheres und resilientes Europa mobilisiert werden.“</a:t>
            </a:r>
            <a:endParaRPr lang="de-DE" sz="1200" kern="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marL="0" lvl="0" indent="0" algn="just" defTabSz="914400" rtl="0" eaLnBrk="1" latinLnBrk="0" hangingPunct="1">
              <a:lnSpc>
                <a:spcPct val="107000"/>
              </a:lnSpc>
              <a:spcAft>
                <a:spcPts val="800"/>
              </a:spcAft>
              <a:buFont typeface="Symbol" panose="05050102010706020507" pitchFamily="18" charset="2"/>
              <a:buNone/>
            </a:pPr>
            <a:endParaRPr lang="de-DE" sz="1200" kern="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defTabSz="914400" rtl="0" eaLnBrk="1" latinLnBrk="0" hangingPunct="1">
              <a:lnSpc>
                <a:spcPct val="107000"/>
              </a:lnSpc>
              <a:spcAft>
                <a:spcPts val="800"/>
              </a:spcAft>
              <a:buFont typeface="Symbol" panose="05050102010706020507" pitchFamily="18" charset="2"/>
              <a:buChar char=""/>
            </a:pPr>
            <a:endParaRPr lang="de-DE" sz="1200" kern="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defTabSz="914400" rtl="0" eaLnBrk="1" latinLnBrk="0" hangingPunct="1">
              <a:lnSpc>
                <a:spcPct val="107000"/>
              </a:lnSpc>
              <a:spcAft>
                <a:spcPts val="800"/>
              </a:spcAft>
              <a:buFont typeface="Symbol" panose="05050102010706020507" pitchFamily="18" charset="2"/>
              <a:buChar char=""/>
            </a:pPr>
            <a:endParaRPr lang="en-IE" sz="1800" kern="0" dirty="0">
              <a:solidFill>
                <a:schemeClr val="tx1"/>
              </a:solidFill>
              <a:effectLst/>
              <a:latin typeface="Times New Roman" panose="02020603050405020304" pitchFamily="18"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3926388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defTabSz="914400" rtl="0" eaLnBrk="1" latinLnBrk="0" hangingPunct="1">
              <a:lnSpc>
                <a:spcPct val="107000"/>
              </a:lnSpc>
              <a:spcAft>
                <a:spcPts val="800"/>
              </a:spcAft>
              <a:buFont typeface="Symbol" panose="05050102010706020507" pitchFamily="18" charset="2"/>
              <a:buChar char=""/>
            </a:pPr>
            <a:r>
              <a:rPr lang="de-DE" sz="1200" b="0" i="0" dirty="0">
                <a:solidFill>
                  <a:srgbClr val="3C4043"/>
                </a:solidFill>
                <a:effectLst/>
                <a:latin typeface="Arial" panose="020B0604020202020204" pitchFamily="34" charset="0"/>
                <a:cs typeface="Arial" panose="020B0604020202020204" pitchFamily="34" charset="0"/>
              </a:rPr>
              <a:t>Die Europäische Union braucht qualifizierte Arbeitskräfte, um auf neue Herausforderungen zu reagieren und wettbewerbsfähig zu bleiben. Doch da sich die Anforderungen an Arbeitsplätze ändern, haben viele Arbeitnehmer Mühe, mitzuhalten, und Unternehmen können nicht die richtigen Talente finden.</a:t>
            </a:r>
          </a:p>
          <a:p>
            <a:pPr marL="342900" lvl="0" indent="-342900" algn="just" defTabSz="914400" rtl="0" eaLnBrk="1" latinLnBrk="0" hangingPunct="1">
              <a:lnSpc>
                <a:spcPct val="107000"/>
              </a:lnSpc>
              <a:spcAft>
                <a:spcPts val="800"/>
              </a:spcAft>
              <a:buFont typeface="Symbol" panose="05050102010706020507" pitchFamily="18" charset="2"/>
              <a:buChar char=""/>
            </a:pPr>
            <a:r>
              <a:rPr lang="de-DE" sz="1200" b="0" i="0" dirty="0">
                <a:solidFill>
                  <a:srgbClr val="3C4043"/>
                </a:solidFill>
                <a:effectLst/>
                <a:latin typeface="Arial" panose="020B0604020202020204" pitchFamily="34" charset="0"/>
                <a:cs typeface="Arial" panose="020B0604020202020204" pitchFamily="34" charset="0"/>
              </a:rPr>
              <a:t>Diese Qualifikations- und Arbeitskräftelücken behindern die europäische Wettbewerbsfähigkeit. </a:t>
            </a:r>
          </a:p>
          <a:p>
            <a:pPr marL="342900" lvl="0" indent="-342900" algn="just" defTabSz="914400" rtl="0" eaLnBrk="1" latinLnBrk="0" hangingPunct="1">
              <a:lnSpc>
                <a:spcPct val="107000"/>
              </a:lnSpc>
              <a:spcAft>
                <a:spcPts val="800"/>
              </a:spcAft>
              <a:buFont typeface="Symbol" panose="05050102010706020507" pitchFamily="18" charset="2"/>
              <a:buChar char=""/>
            </a:pPr>
            <a:r>
              <a:rPr lang="de-DE" sz="1200" b="0" i="0" dirty="0">
                <a:solidFill>
                  <a:srgbClr val="3C4043"/>
                </a:solidFill>
                <a:effectLst/>
                <a:latin typeface="Arial" panose="020B0604020202020204" pitchFamily="34" charset="0"/>
                <a:cs typeface="Arial" panose="020B0604020202020204" pitchFamily="34" charset="0"/>
              </a:rPr>
              <a:t>Aus diesem Grund führt die Europäische Kommission die „Union der Kompetenzen“ ein, einen Plan zur Verbesserung der Qualität von Bildung, Ausbildung und lebenslangem Lernen. </a:t>
            </a:r>
          </a:p>
          <a:p>
            <a:pPr marL="342900" lvl="0" indent="-342900" algn="just" defTabSz="914400" rtl="0" eaLnBrk="1" latinLnBrk="0" hangingPunct="1">
              <a:lnSpc>
                <a:spcPct val="107000"/>
              </a:lnSpc>
              <a:spcAft>
                <a:spcPts val="800"/>
              </a:spcAft>
              <a:buFont typeface="Symbol" panose="05050102010706020507" pitchFamily="18" charset="2"/>
              <a:buChar char=""/>
            </a:pPr>
            <a:r>
              <a:rPr lang="de-DE" sz="1200" b="0" i="0" dirty="0">
                <a:solidFill>
                  <a:srgbClr val="3C4043"/>
                </a:solidFill>
                <a:effectLst/>
                <a:latin typeface="Arial" panose="020B0604020202020204" pitchFamily="34" charset="0"/>
                <a:cs typeface="Arial" panose="020B0604020202020204" pitchFamily="34" charset="0"/>
              </a:rPr>
              <a:t>Ziel ist es, höhere Grund- und Fortgeschrittenenkompetenzen zu vermitteln den Menschen die Möglichkeit zu geben, ihre Fähigkeiten regelmäßig auf den neuesten Stand zu bringen und neue zu erlernen die Anwerbung durch Unternehmen in der gesamten EU zu erleichtern die besten Talente in Europa anzuziehen, zu entwickeln und zu halten.</a:t>
            </a:r>
            <a:endParaRPr lang="en-IE" sz="1200" kern="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4214610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3256599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17</a:t>
            </a:fld>
            <a:endParaRPr lang="en-GB"/>
          </a:p>
        </p:txBody>
      </p:sp>
    </p:spTree>
    <p:extLst>
      <p:ext uri="{BB962C8B-B14F-4D97-AF65-F5344CB8AC3E}">
        <p14:creationId xmlns:p14="http://schemas.microsoft.com/office/powerpoint/2010/main" val="288388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787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de-DE" sz="1200" kern="100" dirty="0">
                <a:solidFill>
                  <a:srgbClr val="26324B"/>
                </a:solidFill>
                <a:effectLst/>
                <a:latin typeface="Arial" panose="020B0604020202020204" pitchFamily="34" charset="0"/>
                <a:ea typeface="Aptos" panose="020B0004020202020204" pitchFamily="34" charset="0"/>
                <a:cs typeface="Arial" panose="020B0604020202020204" pitchFamily="34" charset="0"/>
              </a:rPr>
              <a:t>Die Kommission hat Mitte Februar eine Mitteilung über den Weg zum nächsten Mehrjährigen Finanzrahmen veröffentlicht. Darin werden die </a:t>
            </a:r>
            <a:r>
              <a:rPr lang="de-DE" sz="1200" b="1" kern="100" dirty="0">
                <a:solidFill>
                  <a:srgbClr val="26324B"/>
                </a:solidFill>
                <a:effectLst/>
                <a:latin typeface="Arial" panose="020B0604020202020204" pitchFamily="34" charset="0"/>
                <a:ea typeface="Aptos" panose="020B0004020202020204" pitchFamily="34" charset="0"/>
                <a:cs typeface="Arial" panose="020B0604020202020204" pitchFamily="34" charset="0"/>
              </a:rPr>
              <a:t>wichtigsten politischen und haushaltspolitischen Herausforderungen dargelegt, die die Gestaltung des nächsten Mehrjährigen Finanzrahmens (MFR) prägen</a:t>
            </a:r>
            <a:r>
              <a:rPr lang="de-DE" sz="1200" kern="100" dirty="0">
                <a:solidFill>
                  <a:srgbClr val="26324B"/>
                </a:solidFill>
                <a:effectLst/>
                <a:latin typeface="Arial" panose="020B0604020202020204" pitchFamily="34" charset="0"/>
                <a:ea typeface="Aptos" panose="020B0004020202020204" pitchFamily="34" charset="0"/>
                <a:cs typeface="Arial" panose="020B0604020202020204" pitchFamily="34" charset="0"/>
              </a:rPr>
              <a:t>.</a:t>
            </a:r>
          </a:p>
          <a:p>
            <a:pPr marL="0" indent="0">
              <a:buFont typeface="Arial" panose="020B0604020202020204" pitchFamily="34" charset="0"/>
              <a:buNone/>
            </a:pPr>
            <a:endParaRPr lang="de-DE" sz="1200" kern="100" dirty="0">
              <a:solidFill>
                <a:srgbClr val="26324B"/>
              </a:solidFill>
              <a:effectLst/>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de-DE" sz="1200" kern="100" dirty="0">
                <a:solidFill>
                  <a:srgbClr val="26324B"/>
                </a:solidFill>
                <a:effectLst/>
                <a:latin typeface="Arial" panose="020B0604020202020204" pitchFamily="34" charset="0"/>
                <a:ea typeface="Aptos" panose="020B0004020202020204" pitchFamily="34" charset="0"/>
                <a:cs typeface="Arial" panose="020B0604020202020204" pitchFamily="34" charset="0"/>
              </a:rPr>
              <a:t>Gleichzeitig mit dieser Mitteilung startet die Kommission eine </a:t>
            </a:r>
            <a:r>
              <a:rPr lang="de-DE" sz="1200" b="1" kern="100" dirty="0">
                <a:solidFill>
                  <a:srgbClr val="26324B"/>
                </a:solidFill>
                <a:effectLst/>
                <a:latin typeface="Arial" panose="020B0604020202020204" pitchFamily="34" charset="0"/>
                <a:ea typeface="Aptos" panose="020B0004020202020204" pitchFamily="34" charset="0"/>
                <a:cs typeface="Arial" panose="020B0604020202020204" pitchFamily="34" charset="0"/>
              </a:rPr>
              <a:t>europaweite Konsultationsrunde, die sich an eine Reihe von Interessenträgern richtet</a:t>
            </a:r>
            <a:r>
              <a:rPr lang="de-DE" sz="1200" kern="100" dirty="0">
                <a:solidFill>
                  <a:srgbClr val="26324B"/>
                </a:solidFill>
                <a:effectLst/>
                <a:latin typeface="Arial" panose="020B0604020202020204" pitchFamily="34" charset="0"/>
                <a:ea typeface="Aptos" panose="020B0004020202020204" pitchFamily="34" charset="0"/>
                <a:cs typeface="Arial" panose="020B0604020202020204" pitchFamily="34" charset="0"/>
              </a:rPr>
              <a:t>, darunter Regierungen der Mitgliedstaaten, regionale Gebietskörperschaften und Bürgerinnen und Bürger. </a:t>
            </a:r>
            <a:r>
              <a:rPr lang="de-DE" sz="1200" dirty="0">
                <a:latin typeface="Arial" panose="020B0604020202020204" pitchFamily="34" charset="0"/>
                <a:cs typeface="Arial" panose="020B0604020202020204" pitchFamily="34" charset="0"/>
              </a:rPr>
              <a:t>In einem </a:t>
            </a:r>
            <a:r>
              <a:rPr lang="de-DE" sz="1200" b="1" dirty="0">
                <a:latin typeface="Arial" panose="020B0604020202020204" pitchFamily="34" charset="0"/>
                <a:cs typeface="Arial" panose="020B0604020202020204" pitchFamily="34" charset="0"/>
              </a:rPr>
              <a:t>Bürgerforum werden 150 Europäerinnen und Europäer zusammenkommen</a:t>
            </a:r>
            <a:r>
              <a:rPr lang="de-DE" sz="1200" dirty="0">
                <a:latin typeface="Arial" panose="020B0604020202020204" pitchFamily="34" charset="0"/>
                <a:cs typeface="Arial" panose="020B0604020202020204" pitchFamily="34" charset="0"/>
              </a:rPr>
              <a:t>, um über den nächsten EU-Haushalt zu diskutieren und konkrete Empfehlungen auszusprechen. Neben diesem Treffen wird es eine </a:t>
            </a:r>
            <a:r>
              <a:rPr lang="de-DE" sz="1200" b="1" dirty="0">
                <a:latin typeface="Arial" panose="020B0604020202020204" pitchFamily="34" charset="0"/>
                <a:cs typeface="Arial" panose="020B0604020202020204" pitchFamily="34" charset="0"/>
              </a:rPr>
              <a:t>Online-Plattform</a:t>
            </a:r>
            <a:r>
              <a:rPr lang="de-DE" sz="1200" dirty="0">
                <a:latin typeface="Arial" panose="020B0604020202020204" pitchFamily="34" charset="0"/>
                <a:cs typeface="Arial" panose="020B0604020202020204" pitchFamily="34" charset="0"/>
              </a:rPr>
              <a:t> geben, sodass sich alle an der Debatte beteiligen können. Darüber hinaus wird Kommissar Serafin im Laufe des Jahres 2025 auf eine Tour </a:t>
            </a:r>
            <a:r>
              <a:rPr lang="de-DE" sz="1200" dirty="0" err="1">
                <a:latin typeface="Arial" panose="020B0604020202020204" pitchFamily="34" charset="0"/>
                <a:cs typeface="Arial" panose="020B0604020202020204" pitchFamily="34" charset="0"/>
              </a:rPr>
              <a:t>d'Europe</a:t>
            </a:r>
            <a:r>
              <a:rPr lang="de-DE" sz="1200" dirty="0">
                <a:latin typeface="Arial" panose="020B0604020202020204" pitchFamily="34" charset="0"/>
                <a:cs typeface="Arial" panose="020B0604020202020204" pitchFamily="34" charset="0"/>
              </a:rPr>
              <a:t> gehen, um sich direkt mit den Behörden der Mitgliedstaaten, regionalen Interessenträgern und Begünstigten des EU-Haushalts auszutauschen.</a:t>
            </a:r>
            <a:endParaRPr lang="de-DE" sz="1200" kern="0" dirty="0">
              <a:solidFill>
                <a:srgbClr val="004494"/>
              </a:solidFill>
              <a:effectLst/>
              <a:latin typeface="Arial" panose="020B0604020202020204" pitchFamily="34" charset="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endParaRPr lang="de-DE" sz="1200" kern="0" dirty="0">
              <a:solidFill>
                <a:srgbClr val="004494"/>
              </a:solidFill>
              <a:effectLst/>
              <a:latin typeface="Arial" panose="020B0604020202020204" pitchFamily="34" charset="0"/>
              <a:ea typeface="Times New Roman" panose="02020603050405020304" pitchFamily="18"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err="1">
                <a:latin typeface="Arial" panose="020B0604020202020204" pitchFamily="34" charset="0"/>
                <a:cs typeface="Arial" panose="020B0604020202020204" pitchFamily="34" charset="0"/>
              </a:rPr>
              <a:t>Zitat</a:t>
            </a:r>
            <a:r>
              <a:rPr lang="en-US" sz="1200" i="1" dirty="0">
                <a:latin typeface="Arial" panose="020B0604020202020204" pitchFamily="34" charset="0"/>
                <a:cs typeface="Arial" panose="020B0604020202020204" pitchFamily="34" charset="0"/>
              </a:rPr>
              <a:t> Ursula von der Leyen: “D</a:t>
            </a:r>
            <a:r>
              <a:rPr lang="en-US" sz="1200" b="0" i="1" dirty="0">
                <a:effectLst/>
                <a:latin typeface="Arial" panose="020B0604020202020204" pitchFamily="34" charset="0"/>
                <a:cs typeface="Arial" panose="020B0604020202020204" pitchFamily="34" charset="0"/>
              </a:rPr>
              <a:t>er </a:t>
            </a:r>
            <a:r>
              <a:rPr lang="en-US" sz="1200" b="0" i="1" dirty="0" err="1">
                <a:effectLst/>
                <a:latin typeface="Arial" panose="020B0604020202020204" pitchFamily="34" charset="0"/>
                <a:cs typeface="Arial" panose="020B0604020202020204" pitchFamily="34" charset="0"/>
              </a:rPr>
              <a:t>nächste</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langfristige</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Haushalt</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wird</a:t>
            </a:r>
            <a:r>
              <a:rPr lang="en-US" sz="1200" b="0" i="1" dirty="0">
                <a:effectLst/>
                <a:latin typeface="Arial" panose="020B0604020202020204" pitchFamily="34" charset="0"/>
                <a:cs typeface="Arial" panose="020B0604020202020204" pitchFamily="34" charset="0"/>
              </a:rPr>
              <a:t> die </a:t>
            </a:r>
            <a:r>
              <a:rPr lang="en-US" sz="1200" b="0" i="1" dirty="0" err="1">
                <a:effectLst/>
                <a:latin typeface="Arial" panose="020B0604020202020204" pitchFamily="34" charset="0"/>
                <a:cs typeface="Arial" panose="020B0604020202020204" pitchFamily="34" charset="0"/>
              </a:rPr>
              <a:t>gemeinsame</a:t>
            </a:r>
            <a:r>
              <a:rPr lang="en-US" sz="1200" b="0" i="1" dirty="0">
                <a:effectLst/>
                <a:latin typeface="Arial" panose="020B0604020202020204" pitchFamily="34" charset="0"/>
                <a:cs typeface="Arial" panose="020B0604020202020204" pitchFamily="34" charset="0"/>
              </a:rPr>
              <a:t> Vision </a:t>
            </a:r>
            <a:r>
              <a:rPr lang="en-US" sz="1200" b="0" i="1" dirty="0" err="1">
                <a:effectLst/>
                <a:latin typeface="Arial" panose="020B0604020202020204" pitchFamily="34" charset="0"/>
                <a:cs typeface="Arial" panose="020B0604020202020204" pitchFamily="34" charset="0"/>
              </a:rPr>
              <a:t>unserer</a:t>
            </a:r>
            <a:r>
              <a:rPr lang="en-US" sz="1200" b="0" i="1" dirty="0">
                <a:effectLst/>
                <a:latin typeface="Arial" panose="020B0604020202020204" pitchFamily="34" charset="0"/>
                <a:cs typeface="Arial" panose="020B0604020202020204" pitchFamily="34" charset="0"/>
              </a:rPr>
              <a:t> Union für die Zukunft </a:t>
            </a:r>
            <a:r>
              <a:rPr lang="en-US" sz="1200" b="0" i="1" dirty="0" err="1">
                <a:effectLst/>
                <a:latin typeface="Arial" panose="020B0604020202020204" pitchFamily="34" charset="0"/>
                <a:cs typeface="Arial" panose="020B0604020202020204" pitchFamily="34" charset="0"/>
              </a:rPr>
              <a:t>voranbringen</a:t>
            </a:r>
            <a:r>
              <a:rPr lang="en-US" sz="1200" b="0" i="1" dirty="0">
                <a:effectLst/>
                <a:latin typeface="Arial" panose="020B0604020202020204" pitchFamily="34" charset="0"/>
                <a:cs typeface="Arial" panose="020B0604020202020204" pitchFamily="34" charset="0"/>
              </a:rPr>
              <a:t>. Er </a:t>
            </a:r>
            <a:r>
              <a:rPr lang="en-US" sz="1200" b="0" i="1" dirty="0" err="1">
                <a:effectLst/>
                <a:latin typeface="Arial" panose="020B0604020202020204" pitchFamily="34" charset="0"/>
                <a:cs typeface="Arial" panose="020B0604020202020204" pitchFamily="34" charset="0"/>
              </a:rPr>
              <a:t>wird</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unsere</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gemeinsamen</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Prioritäten</a:t>
            </a:r>
            <a:r>
              <a:rPr lang="en-US" sz="1200" b="0" i="1" dirty="0">
                <a:effectLst/>
                <a:latin typeface="Arial" panose="020B0604020202020204" pitchFamily="34" charset="0"/>
                <a:cs typeface="Arial" panose="020B0604020202020204" pitchFamily="34" charset="0"/>
              </a:rPr>
              <a:t> in </a:t>
            </a:r>
            <a:r>
              <a:rPr lang="en-US" sz="1200" b="0" i="1" dirty="0" err="1">
                <a:effectLst/>
                <a:latin typeface="Arial" panose="020B0604020202020204" pitchFamily="34" charset="0"/>
                <a:cs typeface="Arial" panose="020B0604020202020204" pitchFamily="34" charset="0"/>
              </a:rPr>
              <a:t>konkrete</a:t>
            </a:r>
            <a:r>
              <a:rPr lang="en-US" sz="1200" b="0" i="1" dirty="0">
                <a:effectLst/>
                <a:latin typeface="Arial" panose="020B0604020202020204" pitchFamily="34" charset="0"/>
                <a:cs typeface="Arial" panose="020B0604020202020204" pitchFamily="34" charset="0"/>
              </a:rPr>
              <a:t> Maßnahmen </a:t>
            </a:r>
            <a:r>
              <a:rPr lang="en-US" sz="1200" b="0" i="1" dirty="0" err="1">
                <a:effectLst/>
                <a:latin typeface="Arial" panose="020B0604020202020204" pitchFamily="34" charset="0"/>
                <a:cs typeface="Arial" panose="020B0604020202020204" pitchFamily="34" charset="0"/>
              </a:rPr>
              <a:t>umsetzen</a:t>
            </a:r>
            <a:r>
              <a:rPr lang="en-US" sz="1200" b="0" i="1" dirty="0">
                <a:effectLst/>
                <a:latin typeface="Arial" panose="020B0604020202020204" pitchFamily="34" charset="0"/>
                <a:cs typeface="Arial" panose="020B0604020202020204" pitchFamily="34" charset="0"/>
              </a:rPr>
              <a:t> und so </a:t>
            </a:r>
            <a:r>
              <a:rPr lang="en-US" sz="1200" b="0" i="1" dirty="0" err="1">
                <a:effectLst/>
                <a:latin typeface="Arial" panose="020B0604020202020204" pitchFamily="34" charset="0"/>
                <a:cs typeface="Arial" panose="020B0604020202020204" pitchFamily="34" charset="0"/>
              </a:rPr>
              <a:t>einen</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Unterschied</a:t>
            </a:r>
            <a:r>
              <a:rPr lang="en-US" sz="1200" b="0" i="1" dirty="0">
                <a:effectLst/>
                <a:latin typeface="Arial" panose="020B0604020202020204" pitchFamily="34" charset="0"/>
                <a:cs typeface="Arial" panose="020B0604020202020204" pitchFamily="34" charset="0"/>
              </a:rPr>
              <a:t> für </a:t>
            </a:r>
            <a:r>
              <a:rPr lang="en-US" sz="1200" b="0" i="1" dirty="0" err="1">
                <a:effectLst/>
                <a:latin typeface="Arial" panose="020B0604020202020204" pitchFamily="34" charset="0"/>
                <a:cs typeface="Arial" panose="020B0604020202020204" pitchFamily="34" charset="0"/>
              </a:rPr>
              <a:t>Millionen</a:t>
            </a:r>
            <a:r>
              <a:rPr lang="en-US" sz="1200" b="0" i="1" dirty="0">
                <a:effectLst/>
                <a:latin typeface="Arial" panose="020B0604020202020204" pitchFamily="34" charset="0"/>
                <a:cs typeface="Arial" panose="020B0604020202020204" pitchFamily="34" charset="0"/>
              </a:rPr>
              <a:t> von </a:t>
            </a:r>
            <a:r>
              <a:rPr lang="en-US" sz="1200" b="0" i="1" dirty="0" err="1">
                <a:effectLst/>
                <a:latin typeface="Arial" panose="020B0604020202020204" pitchFamily="34" charset="0"/>
                <a:cs typeface="Arial" panose="020B0604020202020204" pitchFamily="34" charset="0"/>
              </a:rPr>
              <a:t>Bürgerinnen</a:t>
            </a:r>
            <a:r>
              <a:rPr lang="en-US" sz="1200" b="0" i="1" dirty="0">
                <a:effectLst/>
                <a:latin typeface="Arial" panose="020B0604020202020204" pitchFamily="34" charset="0"/>
                <a:cs typeface="Arial" panose="020B0604020202020204" pitchFamily="34" charset="0"/>
              </a:rPr>
              <a:t> und </a:t>
            </a:r>
            <a:r>
              <a:rPr lang="en-US" sz="1200" b="0" i="1" dirty="0" err="1">
                <a:effectLst/>
                <a:latin typeface="Arial" panose="020B0604020202020204" pitchFamily="34" charset="0"/>
                <a:cs typeface="Arial" panose="020B0604020202020204" pitchFamily="34" charset="0"/>
              </a:rPr>
              <a:t>Bürgern</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Unternehmen</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Regionen</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sowie</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Forscherinnen</a:t>
            </a:r>
            <a:r>
              <a:rPr lang="en-US" sz="1200" b="0" i="1" dirty="0">
                <a:effectLst/>
                <a:latin typeface="Arial" panose="020B0604020202020204" pitchFamily="34" charset="0"/>
                <a:cs typeface="Arial" panose="020B0604020202020204" pitchFamily="34" charset="0"/>
              </a:rPr>
              <a:t> und </a:t>
            </a:r>
            <a:r>
              <a:rPr lang="en-US" sz="1200" b="0" i="1" dirty="0" err="1">
                <a:effectLst/>
                <a:latin typeface="Arial" panose="020B0604020202020204" pitchFamily="34" charset="0"/>
                <a:cs typeface="Arial" panose="020B0604020202020204" pitchFamily="34" charset="0"/>
              </a:rPr>
              <a:t>Forschern</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machen</a:t>
            </a:r>
            <a:r>
              <a:rPr lang="en-US" sz="1200" b="0" i="1" dirty="0">
                <a:effectLst/>
                <a:latin typeface="Arial" panose="020B0604020202020204" pitchFamily="34" charset="0"/>
                <a:cs typeface="Arial" panose="020B0604020202020204" pitchFamily="34" charset="0"/>
              </a:rPr>
              <a:t>. Daher </a:t>
            </a:r>
            <a:r>
              <a:rPr lang="en-US" sz="1200" b="0" i="1" dirty="0" err="1">
                <a:effectLst/>
                <a:latin typeface="Arial" panose="020B0604020202020204" pitchFamily="34" charset="0"/>
                <a:cs typeface="Arial" panose="020B0604020202020204" pitchFamily="34" charset="0"/>
              </a:rPr>
              <a:t>fordern</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wir</a:t>
            </a:r>
            <a:r>
              <a:rPr lang="en-US" sz="1200" b="0" i="1" dirty="0">
                <a:effectLst/>
                <a:latin typeface="Arial" panose="020B0604020202020204" pitchFamily="34" charset="0"/>
                <a:cs typeface="Arial" panose="020B0604020202020204" pitchFamily="34" charset="0"/>
              </a:rPr>
              <a:t> alle </a:t>
            </a:r>
            <a:r>
              <a:rPr lang="en-US" sz="1200" b="0" i="1" dirty="0" err="1">
                <a:effectLst/>
                <a:latin typeface="Arial" panose="020B0604020202020204" pitchFamily="34" charset="0"/>
                <a:cs typeface="Arial" panose="020B0604020202020204" pitchFamily="34" charset="0"/>
              </a:rPr>
              <a:t>Europäerinnen</a:t>
            </a:r>
            <a:r>
              <a:rPr lang="en-US" sz="1200" b="0" i="1" dirty="0">
                <a:effectLst/>
                <a:latin typeface="Arial" panose="020B0604020202020204" pitchFamily="34" charset="0"/>
                <a:cs typeface="Arial" panose="020B0604020202020204" pitchFamily="34" charset="0"/>
              </a:rPr>
              <a:t> und </a:t>
            </a:r>
            <a:r>
              <a:rPr lang="en-US" sz="1200" b="0" i="1" dirty="0" err="1">
                <a:effectLst/>
                <a:latin typeface="Arial" panose="020B0604020202020204" pitchFamily="34" charset="0"/>
                <a:cs typeface="Arial" panose="020B0604020202020204" pitchFamily="34" charset="0"/>
              </a:rPr>
              <a:t>Europäer</a:t>
            </a:r>
            <a:r>
              <a:rPr lang="en-US" sz="1200" b="0" i="1" dirty="0">
                <a:effectLst/>
                <a:latin typeface="Arial" panose="020B0604020202020204" pitchFamily="34" charset="0"/>
                <a:cs typeface="Arial" panose="020B0604020202020204" pitchFamily="34" charset="0"/>
              </a:rPr>
              <a:t> auf, </a:t>
            </a:r>
            <a:r>
              <a:rPr lang="en-US" sz="1200" b="1" i="1" dirty="0" err="1">
                <a:effectLst/>
                <a:latin typeface="Arial" panose="020B0604020202020204" pitchFamily="34" charset="0"/>
                <a:cs typeface="Arial" panose="020B0604020202020204" pitchFamily="34" charset="0"/>
              </a:rPr>
              <a:t>ihr</a:t>
            </a:r>
            <a:r>
              <a:rPr lang="en-US" sz="1200" b="1" i="1" dirty="0">
                <a:effectLst/>
                <a:latin typeface="Arial" panose="020B0604020202020204" pitchFamily="34" charset="0"/>
                <a:cs typeface="Arial" panose="020B0604020202020204" pitchFamily="34" charset="0"/>
              </a:rPr>
              <a:t> </a:t>
            </a:r>
            <a:r>
              <a:rPr lang="en-US" sz="1200" b="1" i="1" dirty="0" err="1">
                <a:effectLst/>
                <a:latin typeface="Arial" panose="020B0604020202020204" pitchFamily="34" charset="0"/>
                <a:cs typeface="Arial" panose="020B0604020202020204" pitchFamily="34" charset="0"/>
              </a:rPr>
              <a:t>Mitspracherecht</a:t>
            </a:r>
            <a:r>
              <a:rPr lang="en-US" sz="1200" b="1" i="1" dirty="0">
                <a:effectLst/>
                <a:latin typeface="Arial" panose="020B0604020202020204" pitchFamily="34" charset="0"/>
                <a:cs typeface="Arial" panose="020B0604020202020204" pitchFamily="34" charset="0"/>
              </a:rPr>
              <a:t> </a:t>
            </a:r>
            <a:r>
              <a:rPr lang="en-US" sz="1200" b="1" i="1" dirty="0" err="1">
                <a:effectLst/>
                <a:latin typeface="Arial" panose="020B0604020202020204" pitchFamily="34" charset="0"/>
                <a:cs typeface="Arial" panose="020B0604020202020204" pitchFamily="34" charset="0"/>
              </a:rPr>
              <a:t>zu</a:t>
            </a:r>
            <a:r>
              <a:rPr lang="en-US" sz="1200" b="1" i="1" dirty="0">
                <a:effectLst/>
                <a:latin typeface="Arial" panose="020B0604020202020204" pitchFamily="34" charset="0"/>
                <a:cs typeface="Arial" panose="020B0604020202020204" pitchFamily="34" charset="0"/>
              </a:rPr>
              <a:t> </a:t>
            </a:r>
            <a:r>
              <a:rPr lang="en-US" sz="1200" b="1" i="1" dirty="0" err="1">
                <a:effectLst/>
                <a:latin typeface="Arial" panose="020B0604020202020204" pitchFamily="34" charset="0"/>
                <a:cs typeface="Arial" panose="020B0604020202020204" pitchFamily="34" charset="0"/>
              </a:rPr>
              <a:t>nutzen</a:t>
            </a:r>
            <a:r>
              <a:rPr lang="en-US" sz="1200" b="1" i="1" dirty="0">
                <a:effectLst/>
                <a:latin typeface="Arial" panose="020B0604020202020204" pitchFamily="34" charset="0"/>
                <a:cs typeface="Arial" panose="020B0604020202020204" pitchFamily="34" charset="0"/>
              </a:rPr>
              <a:t> – </a:t>
            </a:r>
            <a:r>
              <a:rPr lang="en-US" sz="1200" b="1" i="1" dirty="0" err="1">
                <a:effectLst/>
                <a:latin typeface="Arial" panose="020B0604020202020204" pitchFamily="34" charset="0"/>
                <a:cs typeface="Arial" panose="020B0604020202020204" pitchFamily="34" charset="0"/>
              </a:rPr>
              <a:t>im</a:t>
            </a:r>
            <a:r>
              <a:rPr lang="en-US" sz="1200" b="1" i="1" dirty="0">
                <a:effectLst/>
                <a:latin typeface="Arial" panose="020B0604020202020204" pitchFamily="34" charset="0"/>
                <a:cs typeface="Arial" panose="020B0604020202020204" pitchFamily="34" charset="0"/>
              </a:rPr>
              <a:t> </a:t>
            </a:r>
            <a:r>
              <a:rPr lang="en-US" sz="1200" b="1" i="1" dirty="0" err="1">
                <a:effectLst/>
                <a:latin typeface="Arial" panose="020B0604020202020204" pitchFamily="34" charset="0"/>
                <a:cs typeface="Arial" panose="020B0604020202020204" pitchFamily="34" charset="0"/>
              </a:rPr>
              <a:t>Rahmen</a:t>
            </a:r>
            <a:r>
              <a:rPr lang="en-US" sz="1200" b="1" i="1" dirty="0">
                <a:effectLst/>
                <a:latin typeface="Arial" panose="020B0604020202020204" pitchFamily="34" charset="0"/>
                <a:cs typeface="Arial" panose="020B0604020202020204" pitchFamily="34" charset="0"/>
              </a:rPr>
              <a:t> </a:t>
            </a:r>
            <a:r>
              <a:rPr lang="en-US" sz="1200" b="1" i="1" dirty="0" err="1">
                <a:effectLst/>
                <a:latin typeface="Arial" panose="020B0604020202020204" pitchFamily="34" charset="0"/>
                <a:cs typeface="Arial" panose="020B0604020202020204" pitchFamily="34" charset="0"/>
              </a:rPr>
              <a:t>öffentlicher</a:t>
            </a:r>
            <a:r>
              <a:rPr lang="en-US" sz="1200" b="1" i="1" dirty="0">
                <a:effectLst/>
                <a:latin typeface="Arial" panose="020B0604020202020204" pitchFamily="34" charset="0"/>
                <a:cs typeface="Arial" panose="020B0604020202020204" pitchFamily="34" charset="0"/>
              </a:rPr>
              <a:t> </a:t>
            </a:r>
            <a:r>
              <a:rPr lang="en-US" sz="1200" b="1" i="1" dirty="0" err="1">
                <a:effectLst/>
                <a:latin typeface="Arial" panose="020B0604020202020204" pitchFamily="34" charset="0"/>
                <a:cs typeface="Arial" panose="020B0604020202020204" pitchFamily="34" charset="0"/>
              </a:rPr>
              <a:t>Konsultationen</a:t>
            </a:r>
            <a:r>
              <a:rPr lang="en-US" sz="1200" b="1" i="1" dirty="0">
                <a:effectLst/>
                <a:latin typeface="Arial" panose="020B0604020202020204" pitchFamily="34" charset="0"/>
                <a:cs typeface="Arial" panose="020B0604020202020204" pitchFamily="34" charset="0"/>
              </a:rPr>
              <a:t>, des </a:t>
            </a:r>
            <a:r>
              <a:rPr lang="en-US" sz="1200" b="1" i="1" dirty="0" err="1">
                <a:effectLst/>
                <a:latin typeface="Arial" panose="020B0604020202020204" pitchFamily="34" charset="0"/>
                <a:cs typeface="Arial" panose="020B0604020202020204" pitchFamily="34" charset="0"/>
              </a:rPr>
              <a:t>Bürgerforums</a:t>
            </a:r>
            <a:r>
              <a:rPr lang="en-US" sz="1200" b="1" i="1" dirty="0">
                <a:effectLst/>
                <a:latin typeface="Arial" panose="020B0604020202020204" pitchFamily="34" charset="0"/>
                <a:cs typeface="Arial" panose="020B0604020202020204" pitchFamily="34" charset="0"/>
              </a:rPr>
              <a:t> </a:t>
            </a:r>
            <a:r>
              <a:rPr lang="en-US" sz="1200" b="1" i="1" dirty="0" err="1">
                <a:effectLst/>
                <a:latin typeface="Arial" panose="020B0604020202020204" pitchFamily="34" charset="0"/>
                <a:cs typeface="Arial" panose="020B0604020202020204" pitchFamily="34" charset="0"/>
              </a:rPr>
              <a:t>oder</a:t>
            </a:r>
            <a:r>
              <a:rPr lang="en-US" sz="1200" b="1" i="1" dirty="0">
                <a:effectLst/>
                <a:latin typeface="Arial" panose="020B0604020202020204" pitchFamily="34" charset="0"/>
                <a:cs typeface="Arial" panose="020B0604020202020204" pitchFamily="34" charset="0"/>
              </a:rPr>
              <a:t> der </a:t>
            </a:r>
            <a:r>
              <a:rPr lang="en-US" sz="1200" b="1" i="1" dirty="0" err="1">
                <a:effectLst/>
                <a:latin typeface="Arial" panose="020B0604020202020204" pitchFamily="34" charset="0"/>
                <a:cs typeface="Arial" panose="020B0604020202020204" pitchFamily="34" charset="0"/>
              </a:rPr>
              <a:t>Plattform</a:t>
            </a:r>
            <a:r>
              <a:rPr lang="en-US" sz="1200" b="1" i="1" dirty="0">
                <a:effectLst/>
                <a:latin typeface="Arial" panose="020B0604020202020204" pitchFamily="34" charset="0"/>
                <a:cs typeface="Arial" panose="020B0604020202020204" pitchFamily="34" charset="0"/>
              </a:rPr>
              <a:t> für </a:t>
            </a:r>
            <a:r>
              <a:rPr lang="en-US" sz="1200" b="1" i="1" dirty="0" err="1">
                <a:effectLst/>
                <a:latin typeface="Arial" panose="020B0604020202020204" pitchFamily="34" charset="0"/>
                <a:cs typeface="Arial" panose="020B0604020202020204" pitchFamily="34" charset="0"/>
              </a:rPr>
              <a:t>Bürgerbeteiligung</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Helfen</a:t>
            </a:r>
            <a:r>
              <a:rPr lang="en-US" sz="1200" b="0" i="1" dirty="0">
                <a:effectLst/>
                <a:latin typeface="Arial" panose="020B0604020202020204" pitchFamily="34" charset="0"/>
                <a:cs typeface="Arial" panose="020B0604020202020204" pitchFamily="34" charset="0"/>
              </a:rPr>
              <a:t> Sie </a:t>
            </a:r>
            <a:r>
              <a:rPr lang="en-US" sz="1200" b="0" i="1" dirty="0" err="1">
                <a:effectLst/>
                <a:latin typeface="Arial" panose="020B0604020202020204" pitchFamily="34" charset="0"/>
                <a:cs typeface="Arial" panose="020B0604020202020204" pitchFamily="34" charset="0"/>
              </a:rPr>
              <a:t>uns</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bei</a:t>
            </a:r>
            <a:r>
              <a:rPr lang="en-US" sz="1200" b="0" i="1" dirty="0">
                <a:effectLst/>
                <a:latin typeface="Arial" panose="020B0604020202020204" pitchFamily="34" charset="0"/>
                <a:cs typeface="Arial" panose="020B0604020202020204" pitchFamily="34" charset="0"/>
              </a:rPr>
              <a:t> der </a:t>
            </a:r>
            <a:r>
              <a:rPr lang="en-US" sz="1200" b="0" i="1" dirty="0" err="1">
                <a:effectLst/>
                <a:latin typeface="Arial" panose="020B0604020202020204" pitchFamily="34" charset="0"/>
                <a:cs typeface="Arial" panose="020B0604020202020204" pitchFamily="34" charset="0"/>
              </a:rPr>
              <a:t>Gestaltung</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eines</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modernen</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ehrgeizigen</a:t>
            </a:r>
            <a:r>
              <a:rPr lang="en-US" sz="1200" b="0" i="1" dirty="0">
                <a:effectLst/>
                <a:latin typeface="Arial" panose="020B0604020202020204" pitchFamily="34" charset="0"/>
                <a:cs typeface="Arial" panose="020B0604020202020204" pitchFamily="34" charset="0"/>
              </a:rPr>
              <a:t> und </a:t>
            </a:r>
            <a:r>
              <a:rPr lang="en-US" sz="1200" b="0" i="1" dirty="0" err="1">
                <a:effectLst/>
                <a:latin typeface="Arial" panose="020B0604020202020204" pitchFamily="34" charset="0"/>
                <a:cs typeface="Arial" panose="020B0604020202020204" pitchFamily="34" charset="0"/>
              </a:rPr>
              <a:t>gestärkten</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Haushalts</a:t>
            </a:r>
            <a:r>
              <a:rPr lang="en-US" sz="1200" b="0" i="1" dirty="0">
                <a:effectLst/>
                <a:latin typeface="Arial" panose="020B0604020202020204" pitchFamily="34" charset="0"/>
                <a:cs typeface="Arial" panose="020B0604020202020204" pitchFamily="34" charset="0"/>
              </a:rPr>
              <a:t>. Aus </a:t>
            </a:r>
            <a:r>
              <a:rPr lang="en-US" sz="1200" b="0" i="1" dirty="0" err="1">
                <a:effectLst/>
                <a:latin typeface="Arial" panose="020B0604020202020204" pitchFamily="34" charset="0"/>
                <a:cs typeface="Arial" panose="020B0604020202020204" pitchFamily="34" charset="0"/>
              </a:rPr>
              <a:t>unseren</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Herausforderungen</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ergeben</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sich</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auch</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unsere</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gemeinsamen</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Ziele</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Gemeinsam</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sind</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wir</a:t>
            </a:r>
            <a:r>
              <a:rPr lang="en-US" sz="1200" b="0" i="1" dirty="0">
                <a:effectLst/>
                <a:latin typeface="Arial" panose="020B0604020202020204" pitchFamily="34" charset="0"/>
                <a:cs typeface="Arial" panose="020B0604020202020204" pitchFamily="34" charset="0"/>
              </a:rPr>
              <a:t> </a:t>
            </a:r>
            <a:r>
              <a:rPr lang="en-US" sz="1200" b="0" i="1" dirty="0" err="1">
                <a:effectLst/>
                <a:latin typeface="Arial" panose="020B0604020202020204" pitchFamily="34" charset="0"/>
                <a:cs typeface="Arial" panose="020B0604020202020204" pitchFamily="34" charset="0"/>
              </a:rPr>
              <a:t>stärker</a:t>
            </a:r>
            <a:r>
              <a:rPr lang="en-US" sz="1200" b="0" i="1" dirty="0">
                <a:effectLst/>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endParaRPr lang="de-DE" sz="1200" kern="0" dirty="0">
              <a:solidFill>
                <a:srgbClr val="004494"/>
              </a:solidFill>
              <a:effectLst/>
              <a:latin typeface="Arial" panose="020B0604020202020204" pitchFamily="34" charset="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r>
              <a:rPr lang="de-DE" sz="1200" b="0" i="0" dirty="0">
                <a:solidFill>
                  <a:srgbClr val="26324B"/>
                </a:solidFill>
                <a:effectLst/>
                <a:latin typeface="Arial" panose="020B0604020202020204" pitchFamily="34" charset="0"/>
                <a:cs typeface="Arial" panose="020B0604020202020204" pitchFamily="34" charset="0"/>
              </a:rPr>
              <a:t>Der derzeitige Finanzrahmen läuft vom 1. Januar 2021 bis zum 31. Dezember 2027 und </a:t>
            </a:r>
            <a:r>
              <a:rPr lang="de-DE" sz="1200" b="1" i="0" dirty="0">
                <a:solidFill>
                  <a:srgbClr val="26324B"/>
                </a:solidFill>
                <a:effectLst/>
                <a:latin typeface="Arial" panose="020B0604020202020204" pitchFamily="34" charset="0"/>
                <a:cs typeface="Arial" panose="020B0604020202020204" pitchFamily="34" charset="0"/>
              </a:rPr>
              <a:t>umfasst Ausgaben in Höhe von insgesamt 1 211 Mrd. EUR</a:t>
            </a:r>
            <a:r>
              <a:rPr lang="de-DE" sz="1200" b="0" i="0" dirty="0">
                <a:solidFill>
                  <a:srgbClr val="26324B"/>
                </a:solidFill>
                <a:effectLst/>
                <a:latin typeface="Arial" panose="020B0604020202020204" pitchFamily="34" charset="0"/>
                <a:cs typeface="Arial" panose="020B0604020202020204" pitchFamily="34" charset="0"/>
              </a:rPr>
              <a:t>. Ergänzend dazu gibt es das mit </a:t>
            </a:r>
            <a:r>
              <a:rPr lang="de-DE" sz="1200" b="1" i="0" dirty="0">
                <a:solidFill>
                  <a:srgbClr val="26324B"/>
                </a:solidFill>
                <a:effectLst/>
                <a:latin typeface="Arial" panose="020B0604020202020204" pitchFamily="34" charset="0"/>
                <a:cs typeface="Arial" panose="020B0604020202020204" pitchFamily="34" charset="0"/>
              </a:rPr>
              <a:t>807 Mrd. EUR ausgestattete befristete Aufbauinstrument </a:t>
            </a:r>
            <a:r>
              <a:rPr lang="de-DE" sz="1200" b="1" i="0" dirty="0" err="1">
                <a:solidFill>
                  <a:srgbClr val="26324B"/>
                </a:solidFill>
                <a:effectLst/>
                <a:latin typeface="Arial" panose="020B0604020202020204" pitchFamily="34" charset="0"/>
                <a:cs typeface="Arial" panose="020B0604020202020204" pitchFamily="34" charset="0"/>
              </a:rPr>
              <a:t>NextGenerationEU</a:t>
            </a:r>
            <a:r>
              <a:rPr lang="de-DE" sz="1200" b="0" i="0" dirty="0">
                <a:solidFill>
                  <a:srgbClr val="26324B"/>
                </a:solidFill>
                <a:effectLst/>
                <a:latin typeface="Arial" panose="020B0604020202020204" pitchFamily="34" charset="0"/>
                <a:cs typeface="Arial" panose="020B0604020202020204" pitchFamily="34" charset="0"/>
              </a:rPr>
              <a:t>, das als Reaktion auf die Corona-Pandemie eingerichtet wurde und die europäische Wirtschaft ankurbelt und unsere Gesellschaften stärker und widerstandsfähiger macht.</a:t>
            </a:r>
          </a:p>
          <a:p>
            <a:pPr marL="171450" indent="-171450">
              <a:buFont typeface="Arial" panose="020B0604020202020204" pitchFamily="34" charset="0"/>
              <a:buChar char="•"/>
            </a:pPr>
            <a:endParaRPr lang="de-DE" sz="1200" b="0" i="0" kern="100" dirty="0">
              <a:solidFill>
                <a:srgbClr val="26324B"/>
              </a:solidFill>
              <a:effectLst/>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endParaRPr lang="en-IE" sz="1200" kern="100" dirty="0">
              <a:solidFill>
                <a:srgbClr val="26324B"/>
              </a:solidFill>
              <a:effectLst/>
              <a:latin typeface="Arial" panose="020B0604020202020204" pitchFamily="34" charset="0"/>
              <a:ea typeface="Aptos" panose="020B0004020202020204" pitchFamily="34" charset="0"/>
              <a:cs typeface="Arial" panose="020B0604020202020204" pitchFamily="34" charset="0"/>
            </a:endParaRPr>
          </a:p>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2317786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2686767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de-DE" sz="1200" kern="0" dirty="0">
                <a:solidFill>
                  <a:srgbClr val="26324B"/>
                </a:solidFill>
                <a:effectLst/>
                <a:latin typeface="Arial" panose="020B0604020202020204" pitchFamily="34" charset="0"/>
                <a:ea typeface="Times New Roman" panose="02020603050405020304" pitchFamily="18" charset="0"/>
                <a:cs typeface="Arial" panose="020B0604020202020204" pitchFamily="34" charset="0"/>
              </a:rPr>
              <a:t>Der neue Ansatz für einen modernen EU-Haushalt sollte einen </a:t>
            </a:r>
            <a:r>
              <a:rPr lang="de-DE" sz="1200" b="1" kern="0" dirty="0">
                <a:solidFill>
                  <a:srgbClr val="26324B"/>
                </a:solidFill>
                <a:effectLst/>
                <a:latin typeface="Arial" panose="020B0604020202020204" pitchFamily="34" charset="0"/>
                <a:ea typeface="Times New Roman" panose="02020603050405020304" pitchFamily="18" charset="0"/>
                <a:cs typeface="Arial" panose="020B0604020202020204" pitchFamily="34" charset="0"/>
              </a:rPr>
              <a:t>Plan für jedes Land mit wichtigen Reformen und Investitionen</a:t>
            </a:r>
            <a:r>
              <a:rPr lang="de-DE" sz="1200" kern="0" dirty="0">
                <a:solidFill>
                  <a:srgbClr val="26324B"/>
                </a:solidFill>
                <a:effectLst/>
                <a:latin typeface="Arial" panose="020B0604020202020204" pitchFamily="34" charset="0"/>
                <a:ea typeface="Times New Roman" panose="02020603050405020304" pitchFamily="18" charset="0"/>
                <a:cs typeface="Arial" panose="020B0604020202020204" pitchFamily="34" charset="0"/>
              </a:rPr>
              <a:t> umfassen, der gemeinsam mit den nationalen, regionalen und lokalen Behörden ausgearbeitet wird. </a:t>
            </a:r>
            <a:endParaRPr lang="en-IE" sz="1200" kern="100" dirty="0">
              <a:effectLst/>
              <a:latin typeface="Arial" panose="020B0604020202020204" pitchFamily="34" charset="0"/>
              <a:ea typeface="Aptos" panose="020B0004020202020204" pitchFamily="34" charset="0"/>
              <a:cs typeface="Arial" panose="020B0604020202020204" pitchFamily="34" charset="0"/>
            </a:endParaRPr>
          </a:p>
          <a:p>
            <a:pPr marL="457200" algn="just">
              <a:lnSpc>
                <a:spcPct val="107000"/>
              </a:lnSpc>
            </a:pPr>
            <a:r>
              <a:rPr lang="de-DE" sz="1200" kern="0" dirty="0">
                <a:solidFill>
                  <a:srgbClr val="26324B"/>
                </a:solidFill>
                <a:effectLst/>
                <a:latin typeface="Arial" panose="020B0604020202020204" pitchFamily="34" charset="0"/>
                <a:ea typeface="Times New Roman" panose="02020603050405020304" pitchFamily="18" charset="0"/>
                <a:cs typeface="Arial" panose="020B0604020202020204" pitchFamily="34" charset="0"/>
              </a:rPr>
              <a:t> </a:t>
            </a:r>
            <a:endParaRPr lang="en-IE" sz="12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de-DE" sz="1200" kern="0" dirty="0">
                <a:solidFill>
                  <a:srgbClr val="26324B"/>
                </a:solidFill>
                <a:effectLst/>
                <a:latin typeface="Arial" panose="020B0604020202020204" pitchFamily="34" charset="0"/>
                <a:ea typeface="Times New Roman" panose="02020603050405020304" pitchFamily="18" charset="0"/>
                <a:cs typeface="Arial" panose="020B0604020202020204" pitchFamily="34" charset="0"/>
              </a:rPr>
              <a:t>Mit einem </a:t>
            </a:r>
            <a:r>
              <a:rPr lang="de-DE" sz="1200" b="1" kern="0" dirty="0">
                <a:solidFill>
                  <a:srgbClr val="26324B"/>
                </a:solidFill>
                <a:effectLst/>
                <a:latin typeface="Arial" panose="020B0604020202020204" pitchFamily="34" charset="0"/>
                <a:ea typeface="Times New Roman" panose="02020603050405020304" pitchFamily="18" charset="0"/>
                <a:cs typeface="Arial" panose="020B0604020202020204" pitchFamily="34" charset="0"/>
              </a:rPr>
              <a:t>Europäischen Fonds für Wettbewerbsfähigkeit</a:t>
            </a:r>
            <a:r>
              <a:rPr lang="de-DE" sz="1200" kern="0" dirty="0">
                <a:solidFill>
                  <a:srgbClr val="26324B"/>
                </a:solidFill>
                <a:effectLst/>
                <a:latin typeface="Arial" panose="020B0604020202020204" pitchFamily="34" charset="0"/>
                <a:ea typeface="Times New Roman" panose="02020603050405020304" pitchFamily="18" charset="0"/>
                <a:cs typeface="Arial" panose="020B0604020202020204" pitchFamily="34" charset="0"/>
              </a:rPr>
              <a:t> sollen Investitionen in strategischen Sektoren und kritischen Technologien unterstützt werden.</a:t>
            </a:r>
          </a:p>
          <a:p>
            <a:pPr marL="342900" lvl="0" indent="-342900" algn="just">
              <a:lnSpc>
                <a:spcPct val="107000"/>
              </a:lnSpc>
              <a:spcAft>
                <a:spcPts val="800"/>
              </a:spcAft>
              <a:buFont typeface="Symbol" panose="05050102010706020507" pitchFamily="18" charset="2"/>
              <a:buChar char=""/>
            </a:pPr>
            <a:endParaRPr lang="de-DE" sz="1200" kern="0" dirty="0">
              <a:solidFill>
                <a:srgbClr val="26324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de-DE" sz="1200" kern="0" dirty="0">
                <a:solidFill>
                  <a:srgbClr val="26324B"/>
                </a:solidFill>
                <a:effectLst/>
                <a:latin typeface="Arial" panose="020B0604020202020204" pitchFamily="34" charset="0"/>
                <a:ea typeface="Times New Roman" panose="02020603050405020304" pitchFamily="18" charset="0"/>
                <a:cs typeface="Arial" panose="020B0604020202020204" pitchFamily="34" charset="0"/>
              </a:rPr>
              <a:t>Darüber hinaus sollten </a:t>
            </a:r>
            <a:r>
              <a:rPr lang="de-DE" sz="1200" b="1" kern="0" dirty="0">
                <a:solidFill>
                  <a:srgbClr val="26324B"/>
                </a:solidFill>
                <a:effectLst/>
                <a:latin typeface="Arial" panose="020B0604020202020204" pitchFamily="34" charset="0"/>
                <a:ea typeface="Times New Roman" panose="02020603050405020304" pitchFamily="18" charset="0"/>
                <a:cs typeface="Arial" panose="020B0604020202020204" pitchFamily="34" charset="0"/>
              </a:rPr>
              <a:t>neu gestaltete Finanzierungsinstrumente für die Außenbeziehungen</a:t>
            </a:r>
            <a:r>
              <a:rPr lang="de-DE" sz="1200" kern="0" dirty="0">
                <a:solidFill>
                  <a:srgbClr val="26324B"/>
                </a:solidFill>
                <a:effectLst/>
                <a:latin typeface="Arial" panose="020B0604020202020204" pitchFamily="34" charset="0"/>
                <a:ea typeface="Times New Roman" panose="02020603050405020304" pitchFamily="18" charset="0"/>
                <a:cs typeface="Arial" panose="020B0604020202020204" pitchFamily="34" charset="0"/>
              </a:rPr>
              <a:t> wirkungsvoller, gezielter und auf strategische Interessen abgestimmt sein und zu einer neuen Außenpolitik beitragen. </a:t>
            </a:r>
            <a:endParaRPr lang="en-IE" sz="1200" kern="100" dirty="0">
              <a:effectLst/>
              <a:latin typeface="Arial" panose="020B0604020202020204" pitchFamily="34" charset="0"/>
              <a:ea typeface="Aptos" panose="020B0004020202020204" pitchFamily="34" charset="0"/>
              <a:cs typeface="Arial" panose="020B0604020202020204" pitchFamily="34" charset="0"/>
            </a:endParaRPr>
          </a:p>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2908112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de-DE" sz="1800" kern="0" dirty="0">
                <a:effectLst/>
                <a:latin typeface="Times New Roman" panose="02020603050405020304" pitchFamily="18" charset="0"/>
                <a:ea typeface="Times New Roman" panose="02020603050405020304" pitchFamily="18" charset="0"/>
                <a:cs typeface="Arial" panose="020B0604020202020204" pitchFamily="34" charset="0"/>
              </a:rPr>
              <a:t>Ende Januar hat die EU-Kommission einen „Kompass für Wettbewerbsfähigkeit“ vorgestellt. Der Kompass </a:t>
            </a:r>
            <a:r>
              <a:rPr lang="de-DE" sz="1800" b="1" kern="0" dirty="0">
                <a:effectLst/>
                <a:latin typeface="Times New Roman" panose="02020603050405020304" pitchFamily="18" charset="0"/>
                <a:ea typeface="Times New Roman" panose="02020603050405020304" pitchFamily="18" charset="0"/>
                <a:cs typeface="Arial" panose="020B0604020202020204" pitchFamily="34" charset="0"/>
              </a:rPr>
              <a:t>gibt den Weg für Europa vor</a:t>
            </a:r>
            <a:r>
              <a:rPr lang="de-DE" sz="1800" kern="0" dirty="0">
                <a:effectLst/>
                <a:latin typeface="Times New Roman" panose="02020603050405020304" pitchFamily="18" charset="0"/>
                <a:ea typeface="Times New Roman" panose="02020603050405020304" pitchFamily="18" charset="0"/>
                <a:cs typeface="Arial" panose="020B0604020202020204" pitchFamily="34" charset="0"/>
              </a:rPr>
              <a:t>, wie es zu dem Ort wird, an dem künftige Technologien, Dienstleistungen und saubere Produkte erfunden, hergestellt und auf den Markt gebracht werden. </a:t>
            </a:r>
            <a:endParaRPr lang="en-IE" sz="1800" kern="100" dirty="0">
              <a:effectLst/>
              <a:latin typeface="Aptos" panose="020B0004020202020204" pitchFamily="34" charset="0"/>
              <a:ea typeface="Aptos" panose="020B0004020202020204" pitchFamily="34" charset="0"/>
              <a:cs typeface="Arial" panose="020B0604020202020204" pitchFamily="34" charset="0"/>
            </a:endParaRPr>
          </a:p>
          <a:p>
            <a:pPr marL="457200" algn="just">
              <a:lnSpc>
                <a:spcPct val="107000"/>
              </a:lnSpc>
            </a:pPr>
            <a:r>
              <a:rPr lang="de-DE" sz="1800" kern="0" dirty="0">
                <a:effectLst/>
                <a:latin typeface="Times New Roman" panose="02020603050405020304" pitchFamily="18" charset="0"/>
                <a:ea typeface="Times New Roman" panose="02020603050405020304" pitchFamily="18" charset="0"/>
                <a:cs typeface="Arial" panose="020B0604020202020204" pitchFamily="34" charset="0"/>
              </a:rPr>
              <a:t> </a:t>
            </a:r>
            <a:endParaRPr lang="en-IE"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de-DE" sz="1800" kern="0" dirty="0">
                <a:effectLst/>
                <a:latin typeface="Times New Roman" panose="02020603050405020304" pitchFamily="18" charset="0"/>
                <a:ea typeface="Times New Roman" panose="02020603050405020304" pitchFamily="18" charset="0"/>
                <a:cs typeface="Arial" panose="020B0604020202020204" pitchFamily="34" charset="0"/>
              </a:rPr>
              <a:t>Der Kompass macht aus den Empfehlungen des Draghi-Berichts einen Fahrplan in drei Handlungsschwerpunkten: </a:t>
            </a:r>
            <a:r>
              <a:rPr lang="de-DE" sz="1800" b="1" kern="0" dirty="0">
                <a:effectLst/>
                <a:latin typeface="Times New Roman" panose="02020603050405020304" pitchFamily="18" charset="0"/>
                <a:ea typeface="Times New Roman" panose="02020603050405020304" pitchFamily="18" charset="0"/>
                <a:cs typeface="Arial" panose="020B0604020202020204" pitchFamily="34" charset="0"/>
              </a:rPr>
              <a:t>Innovation, Dekarbonisierung und Sicherheit</a:t>
            </a:r>
            <a:r>
              <a:rPr lang="de-DE" sz="1800" kern="0" dirty="0">
                <a:effectLst/>
                <a:latin typeface="Times New Roman" panose="02020603050405020304" pitchFamily="18" charset="0"/>
                <a:ea typeface="Times New Roman" panose="02020603050405020304" pitchFamily="18" charset="0"/>
                <a:cs typeface="Arial" panose="020B0604020202020204" pitchFamily="34" charset="0"/>
              </a:rPr>
              <a:t>. der Kompass enthält auch eine Auswahl von </a:t>
            </a:r>
            <a:r>
              <a:rPr lang="de-DE" sz="1800" b="1" kern="0" dirty="0">
                <a:effectLst/>
                <a:latin typeface="Times New Roman" panose="02020603050405020304" pitchFamily="18" charset="0"/>
                <a:ea typeface="Times New Roman" panose="02020603050405020304" pitchFamily="18" charset="0"/>
                <a:cs typeface="Arial" panose="020B0604020202020204" pitchFamily="34" charset="0"/>
              </a:rPr>
              <a:t>Leitinitiativen mit einem konkreten Fahrplan, bis wann die entsprechenden Strategien und Rechtsakte erlassen werden sollen (alles für 2025 und 2026).</a:t>
            </a:r>
            <a:endParaRPr lang="en-IE" sz="1800" b="1" kern="100" dirty="0">
              <a:effectLst/>
              <a:latin typeface="Aptos" panose="020B0004020202020204" pitchFamily="34" charset="0"/>
              <a:ea typeface="Aptos" panose="020B0004020202020204" pitchFamily="34" charset="0"/>
              <a:cs typeface="Arial" panose="020B0604020202020204" pitchFamily="34" charset="0"/>
            </a:endParaRPr>
          </a:p>
          <a:p>
            <a:endParaRPr lang="en-IE" dirty="0"/>
          </a:p>
          <a:p>
            <a:pPr marL="342900" lvl="0" indent="-342900" algn="just" defTabSz="914400" rtl="0" eaLnBrk="1" latinLnBrk="0" hangingPunct="1">
              <a:lnSpc>
                <a:spcPct val="107000"/>
              </a:lnSpc>
              <a:spcAft>
                <a:spcPts val="800"/>
              </a:spcAft>
              <a:buFont typeface="Symbol" panose="05050102010706020507" pitchFamily="18" charset="2"/>
              <a:buChar char=""/>
            </a:pPr>
            <a:r>
              <a:rPr lang="de-DE" sz="1800" kern="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Die drei Säulen werden durch </a:t>
            </a:r>
            <a:r>
              <a:rPr lang="de-DE" sz="1800" b="1" kern="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fünf horizontale Faktoren</a:t>
            </a:r>
            <a:r>
              <a:rPr lang="de-DE" sz="1800" kern="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ergänzt, die für die Stärkung der Wettbewerbsfähigkeit in allen Sektoren entscheidend sind</a:t>
            </a:r>
          </a:p>
          <a:p>
            <a:pPr marL="342900" lvl="0" indent="-342900" algn="just" defTabSz="914400" rtl="0" eaLnBrk="1" latinLnBrk="0" hangingPunct="1">
              <a:lnSpc>
                <a:spcPct val="107000"/>
              </a:lnSpc>
              <a:spcAft>
                <a:spcPts val="800"/>
              </a:spcAft>
              <a:buFont typeface="Symbol" panose="05050102010706020507" pitchFamily="18" charset="2"/>
              <a:buChar char=""/>
            </a:pPr>
            <a:endParaRPr lang="en-IE" sz="1800" kern="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defTabSz="914400" rtl="0" eaLnBrk="1" latinLnBrk="0" hangingPunct="1">
              <a:lnSpc>
                <a:spcPct val="107000"/>
              </a:lnSpc>
              <a:spcAft>
                <a:spcPts val="800"/>
              </a:spcAft>
              <a:buFont typeface="Symbol" panose="05050102010706020507" pitchFamily="18" charset="2"/>
              <a:buChar char=""/>
            </a:pPr>
            <a:r>
              <a:rPr lang="de-DE" sz="1800" b="1" kern="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Vereinfachung:</a:t>
            </a:r>
            <a:r>
              <a:rPr lang="de-DE" sz="1800" kern="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der Regelungs- und Verwaltungsaufwand soll drastisch reduziert werden. Mit dem bevorstehenden </a:t>
            </a:r>
            <a:r>
              <a:rPr lang="de-DE" sz="1800" b="1" kern="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Omnibus-Vorschlag</a:t>
            </a:r>
            <a:r>
              <a:rPr lang="de-DE" sz="1800" kern="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werden die </a:t>
            </a:r>
            <a:r>
              <a:rPr lang="de-DE" sz="1800" b="1" kern="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Berichterstattung zur Nachhaltigkeit, die Sorgfaltspflicht und die Taxonomie einfacher </a:t>
            </a:r>
            <a:r>
              <a:rPr lang="de-DE" sz="1800" kern="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gestaltet</a:t>
            </a:r>
          </a:p>
          <a:p>
            <a:pPr marL="342900" lvl="0" indent="-342900" algn="just" defTabSz="914400" rtl="0" eaLnBrk="1" latinLnBrk="0" hangingPunct="1">
              <a:lnSpc>
                <a:spcPct val="107000"/>
              </a:lnSpc>
              <a:spcAft>
                <a:spcPts val="800"/>
              </a:spcAft>
              <a:buFont typeface="Symbol" panose="05050102010706020507" pitchFamily="18" charset="2"/>
              <a:buChar char=""/>
            </a:pPr>
            <a:endParaRPr lang="en-IE" sz="1800" kern="0" dirty="0">
              <a:solidFill>
                <a:schemeClr val="tx1"/>
              </a:solidFill>
              <a:effectLst/>
              <a:latin typeface="Times New Roman" panose="02020603050405020304" pitchFamily="18" charset="0"/>
              <a:ea typeface="Aptos" panose="020B0004020202020204" pitchFamily="34" charset="0"/>
              <a:cs typeface="Arial" panose="020B0604020202020204" pitchFamily="34" charset="0"/>
            </a:endParaRPr>
          </a:p>
          <a:p>
            <a:r>
              <a:rPr lang="en-IE" i="1" dirty="0"/>
              <a:t>Innovation</a:t>
            </a:r>
            <a:r>
              <a:rPr lang="en-IE" dirty="0"/>
              <a:t>: Startups, </a:t>
            </a:r>
            <a:r>
              <a:rPr lang="en-IE" dirty="0" err="1"/>
              <a:t>Bioökonomie</a:t>
            </a:r>
            <a:r>
              <a:rPr lang="en-IE" dirty="0"/>
              <a:t>, </a:t>
            </a:r>
            <a:r>
              <a:rPr lang="en-IE" dirty="0" err="1"/>
              <a:t>Biotechnologie</a:t>
            </a:r>
            <a:r>
              <a:rPr lang="en-IE" dirty="0"/>
              <a:t>, </a:t>
            </a:r>
            <a:r>
              <a:rPr lang="en-IE" dirty="0" err="1"/>
              <a:t>fortgeschrittenee</a:t>
            </a:r>
            <a:r>
              <a:rPr lang="en-IE" dirty="0"/>
              <a:t> </a:t>
            </a:r>
            <a:r>
              <a:rPr lang="en-IE" dirty="0" err="1"/>
              <a:t>Werkstoffe</a:t>
            </a:r>
            <a:r>
              <a:rPr lang="en-IE" dirty="0"/>
              <a:t>, </a:t>
            </a:r>
            <a:r>
              <a:rPr lang="en-IE" dirty="0" err="1"/>
              <a:t>Raumfahrt</a:t>
            </a:r>
            <a:r>
              <a:rPr lang="en-IE" dirty="0"/>
              <a:t>, KI </a:t>
            </a:r>
            <a:r>
              <a:rPr lang="en-IE" dirty="0" err="1"/>
              <a:t>anwenden</a:t>
            </a:r>
            <a:r>
              <a:rPr lang="en-IE" dirty="0"/>
              <a:t>, </a:t>
            </a:r>
            <a:r>
              <a:rPr lang="en-IE" dirty="0" err="1"/>
              <a:t>Digitalisierung</a:t>
            </a:r>
            <a:r>
              <a:rPr lang="en-IE" dirty="0"/>
              <a:t>, </a:t>
            </a:r>
            <a:r>
              <a:rPr lang="en-IE" dirty="0" err="1"/>
              <a:t>hochmoderne</a:t>
            </a:r>
            <a:r>
              <a:rPr lang="en-IE" dirty="0"/>
              <a:t> </a:t>
            </a:r>
            <a:r>
              <a:rPr lang="en-IE" dirty="0" err="1"/>
              <a:t>digitale</a:t>
            </a:r>
            <a:r>
              <a:rPr lang="en-IE" dirty="0"/>
              <a:t> </a:t>
            </a:r>
            <a:r>
              <a:rPr lang="en-IE" dirty="0" err="1"/>
              <a:t>Infrastruktur</a:t>
            </a:r>
            <a:r>
              <a:rPr lang="en-IE" dirty="0"/>
              <a:t> </a:t>
            </a:r>
          </a:p>
          <a:p>
            <a:r>
              <a:rPr lang="en-IE" i="1" dirty="0" err="1"/>
              <a:t>Dekarbonisierung</a:t>
            </a:r>
            <a:r>
              <a:rPr lang="en-IE" i="1" dirty="0"/>
              <a:t>: </a:t>
            </a:r>
            <a:r>
              <a:rPr lang="en-IE" dirty="0" err="1"/>
              <a:t>Erschwingliche</a:t>
            </a:r>
            <a:r>
              <a:rPr lang="en-IE" dirty="0"/>
              <a:t> </a:t>
            </a:r>
            <a:r>
              <a:rPr lang="en-IE" dirty="0" err="1"/>
              <a:t>Energie</a:t>
            </a:r>
            <a:r>
              <a:rPr lang="en-IE" dirty="0"/>
              <a:t>, </a:t>
            </a:r>
            <a:r>
              <a:rPr lang="en-IE" dirty="0" err="1"/>
              <a:t>saubere</a:t>
            </a:r>
            <a:r>
              <a:rPr lang="en-IE" dirty="0"/>
              <a:t> Produktion </a:t>
            </a:r>
            <a:r>
              <a:rPr lang="en-IE" dirty="0" err="1"/>
              <a:t>als</a:t>
            </a:r>
            <a:r>
              <a:rPr lang="en-IE" dirty="0"/>
              <a:t> </a:t>
            </a:r>
            <a:r>
              <a:rPr lang="en-IE" dirty="0" err="1"/>
              <a:t>lohnendes</a:t>
            </a:r>
            <a:r>
              <a:rPr lang="en-IE" dirty="0"/>
              <a:t> </a:t>
            </a:r>
            <a:r>
              <a:rPr lang="en-IE" dirty="0" err="1"/>
              <a:t>Geschäftsmodell</a:t>
            </a:r>
            <a:r>
              <a:rPr lang="en-IE" dirty="0"/>
              <a:t>, </a:t>
            </a:r>
            <a:r>
              <a:rPr lang="en-IE" dirty="0" err="1"/>
              <a:t>Nutzung</a:t>
            </a:r>
            <a:r>
              <a:rPr lang="en-IE" dirty="0"/>
              <a:t> des </a:t>
            </a:r>
            <a:r>
              <a:rPr lang="en-IE" dirty="0" err="1"/>
              <a:t>Potentzials</a:t>
            </a:r>
            <a:r>
              <a:rPr lang="en-IE" dirty="0"/>
              <a:t> der </a:t>
            </a:r>
            <a:r>
              <a:rPr lang="en-IE" dirty="0" err="1"/>
              <a:t>Kreislaufwirtschaft</a:t>
            </a:r>
            <a:r>
              <a:rPr lang="en-IE" dirty="0"/>
              <a:t>. </a:t>
            </a:r>
          </a:p>
          <a:p>
            <a:r>
              <a:rPr lang="en-IE" i="1" dirty="0" err="1"/>
              <a:t>Abhängigkeiten</a:t>
            </a:r>
            <a:r>
              <a:rPr lang="en-IE" i="1" dirty="0"/>
              <a:t> </a:t>
            </a:r>
            <a:r>
              <a:rPr lang="en-IE" i="1" dirty="0" err="1"/>
              <a:t>verringern</a:t>
            </a:r>
            <a:r>
              <a:rPr lang="en-IE" i="1" dirty="0"/>
              <a:t> und </a:t>
            </a:r>
            <a:r>
              <a:rPr lang="en-IE" i="1" dirty="0" err="1"/>
              <a:t>Sicherheit</a:t>
            </a:r>
            <a:r>
              <a:rPr lang="en-IE" i="1" dirty="0"/>
              <a:t> </a:t>
            </a:r>
            <a:r>
              <a:rPr lang="en-IE" i="1" dirty="0" err="1"/>
              <a:t>erhöhen</a:t>
            </a:r>
            <a:r>
              <a:rPr lang="en-IE" dirty="0"/>
              <a:t>: Handel und </a:t>
            </a:r>
            <a:r>
              <a:rPr lang="en-IE" dirty="0" err="1"/>
              <a:t>wirtschaftliche</a:t>
            </a:r>
            <a:r>
              <a:rPr lang="en-IE" dirty="0"/>
              <a:t> </a:t>
            </a:r>
            <a:r>
              <a:rPr lang="en-IE" dirty="0" err="1"/>
              <a:t>Sicherheit</a:t>
            </a:r>
            <a:r>
              <a:rPr lang="en-IE" dirty="0"/>
              <a:t>, </a:t>
            </a:r>
            <a:r>
              <a:rPr lang="en-IE" dirty="0" err="1"/>
              <a:t>Diversifizierung</a:t>
            </a:r>
            <a:r>
              <a:rPr lang="en-IE" dirty="0"/>
              <a:t>, </a:t>
            </a:r>
            <a:r>
              <a:rPr lang="en-IE" dirty="0" err="1"/>
              <a:t>Unlauteren</a:t>
            </a:r>
            <a:r>
              <a:rPr lang="en-IE" dirty="0"/>
              <a:t> </a:t>
            </a:r>
            <a:r>
              <a:rPr lang="en-IE" dirty="0" err="1"/>
              <a:t>Wettbewerb</a:t>
            </a:r>
            <a:r>
              <a:rPr lang="en-IE" dirty="0"/>
              <a:t> </a:t>
            </a:r>
            <a:r>
              <a:rPr lang="en-IE" dirty="0" err="1"/>
              <a:t>bekämpfen</a:t>
            </a:r>
            <a:r>
              <a:rPr lang="en-IE" dirty="0"/>
              <a:t> und </a:t>
            </a:r>
            <a:r>
              <a:rPr lang="en-IE" dirty="0" err="1"/>
              <a:t>Gewährleistung</a:t>
            </a:r>
            <a:r>
              <a:rPr lang="en-IE" dirty="0"/>
              <a:t> fairer </a:t>
            </a:r>
            <a:r>
              <a:rPr lang="en-IE" dirty="0" err="1"/>
              <a:t>Wettbewerbsbedingungen</a:t>
            </a:r>
            <a:r>
              <a:rPr lang="en-IE" dirty="0"/>
              <a:t>, </a:t>
            </a:r>
            <a:r>
              <a:rPr lang="en-IE" dirty="0" err="1"/>
              <a:t>Verteidigungsindustrie</a:t>
            </a:r>
            <a:r>
              <a:rPr lang="en-IE" dirty="0"/>
              <a:t>, </a:t>
            </a:r>
            <a:r>
              <a:rPr lang="en-IE" dirty="0" err="1"/>
              <a:t>Sicherheit</a:t>
            </a:r>
            <a:r>
              <a:rPr lang="en-IE" dirty="0"/>
              <a:t> und </a:t>
            </a:r>
            <a:r>
              <a:rPr lang="en-IE" dirty="0" err="1"/>
              <a:t>Krisenvorsorge</a:t>
            </a:r>
            <a:r>
              <a:rPr lang="en-IE" dirty="0"/>
              <a:t> </a:t>
            </a:r>
            <a:r>
              <a:rPr lang="en-IE" dirty="0" err="1"/>
              <a:t>insbesondere</a:t>
            </a:r>
            <a:r>
              <a:rPr lang="en-IE" dirty="0"/>
              <a:t> </a:t>
            </a:r>
            <a:r>
              <a:rPr lang="en-IE" dirty="0" err="1"/>
              <a:t>auch</a:t>
            </a:r>
            <a:r>
              <a:rPr lang="en-IE" dirty="0"/>
              <a:t> </a:t>
            </a:r>
            <a:r>
              <a:rPr lang="en-IE" dirty="0" err="1"/>
              <a:t>im</a:t>
            </a:r>
            <a:r>
              <a:rPr lang="en-IE" dirty="0"/>
              <a:t> </a:t>
            </a:r>
            <a:r>
              <a:rPr lang="en-IE" dirty="0" err="1"/>
              <a:t>Zusammenhang</a:t>
            </a:r>
            <a:r>
              <a:rPr lang="en-IE" dirty="0"/>
              <a:t> </a:t>
            </a:r>
            <a:r>
              <a:rPr lang="en-IE" dirty="0" err="1"/>
              <a:t>mit</a:t>
            </a:r>
            <a:r>
              <a:rPr lang="en-IE" dirty="0"/>
              <a:t> </a:t>
            </a:r>
            <a:r>
              <a:rPr lang="en-IE" dirty="0" err="1"/>
              <a:t>dem</a:t>
            </a:r>
            <a:r>
              <a:rPr lang="en-IE" dirty="0"/>
              <a:t> </a:t>
            </a:r>
            <a:r>
              <a:rPr lang="en-IE" dirty="0" err="1"/>
              <a:t>Klimawandel</a:t>
            </a:r>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2019144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de-DE" sz="1200" kern="0" dirty="0">
                <a:effectLst/>
                <a:latin typeface="Arial" panose="020B0604020202020204" pitchFamily="34" charset="0"/>
                <a:ea typeface="Times New Roman" panose="02020603050405020304" pitchFamily="18" charset="0"/>
                <a:cs typeface="Arial" panose="020B0604020202020204" pitchFamily="34" charset="0"/>
              </a:rPr>
              <a:t>Besonders junge innovative Start-up-Unternehmen sollen unterstützt werden, die industrielle Führungsrolle in wachstumsstarken Sektoren auf Basis von Deep Tech übernehmen können. </a:t>
            </a:r>
            <a:br>
              <a:rPr lang="de-DE" sz="1200" kern="0" dirty="0">
                <a:effectLst/>
                <a:latin typeface="Arial" panose="020B0604020202020204" pitchFamily="34" charset="0"/>
                <a:ea typeface="Times New Roman" panose="02020603050405020304" pitchFamily="18" charset="0"/>
                <a:cs typeface="Arial" panose="020B0604020202020204" pitchFamily="34" charset="0"/>
              </a:rPr>
            </a:br>
            <a:br>
              <a:rPr lang="de-DE" sz="1200" kern="0" dirty="0">
                <a:effectLst/>
                <a:latin typeface="Arial" panose="020B0604020202020204" pitchFamily="34" charset="0"/>
                <a:ea typeface="Times New Roman" panose="02020603050405020304" pitchFamily="18" charset="0"/>
                <a:cs typeface="Arial" panose="020B0604020202020204" pitchFamily="34" charset="0"/>
              </a:rPr>
            </a:br>
            <a:r>
              <a:rPr lang="de-DE" sz="1200" kern="0" dirty="0">
                <a:effectLst/>
                <a:latin typeface="Arial" panose="020B0604020202020204" pitchFamily="34" charset="0"/>
                <a:ea typeface="Times New Roman" panose="02020603050405020304" pitchFamily="18" charset="0"/>
                <a:cs typeface="Arial" panose="020B0604020202020204" pitchFamily="34" charset="0"/>
              </a:rPr>
              <a:t>In diesem Zusammenhang wird die Kommission „</a:t>
            </a:r>
            <a:r>
              <a:rPr lang="de-DE" sz="1200" b="1" kern="0" dirty="0">
                <a:effectLst/>
                <a:latin typeface="Arial" panose="020B0604020202020204" pitchFamily="34" charset="0"/>
                <a:ea typeface="Times New Roman" panose="02020603050405020304" pitchFamily="18" charset="0"/>
                <a:cs typeface="Arial" panose="020B0604020202020204" pitchFamily="34" charset="0"/>
              </a:rPr>
              <a:t>KI-Gigafabriken</a:t>
            </a:r>
            <a:r>
              <a:rPr lang="de-DE" sz="1200" kern="0" dirty="0">
                <a:effectLst/>
                <a:latin typeface="Arial" panose="020B0604020202020204" pitchFamily="34" charset="0"/>
                <a:ea typeface="Times New Roman" panose="02020603050405020304" pitchFamily="18" charset="0"/>
                <a:cs typeface="Arial" panose="020B0604020202020204" pitchFamily="34" charset="0"/>
              </a:rPr>
              <a:t>“ und Initiativen unter dem Motto „</a:t>
            </a:r>
            <a:r>
              <a:rPr lang="de-DE" sz="1200" b="1" kern="0" dirty="0">
                <a:effectLst/>
                <a:latin typeface="Arial" panose="020B0604020202020204" pitchFamily="34" charset="0"/>
                <a:ea typeface="Times New Roman" panose="02020603050405020304" pitchFamily="18" charset="0"/>
                <a:cs typeface="Arial" panose="020B0604020202020204" pitchFamily="34" charset="0"/>
              </a:rPr>
              <a:t>KI anwenden</a:t>
            </a:r>
            <a:r>
              <a:rPr lang="de-DE" sz="1200" kern="0" dirty="0">
                <a:effectLst/>
                <a:latin typeface="Arial" panose="020B0604020202020204" pitchFamily="34" charset="0"/>
                <a:ea typeface="Times New Roman" panose="02020603050405020304" pitchFamily="18" charset="0"/>
                <a:cs typeface="Arial" panose="020B0604020202020204" pitchFamily="34" charset="0"/>
              </a:rPr>
              <a:t>“ vorschlagen, um die Entwicklung der KI und ihren Einsatz in Schlüsselsektoren der Industrie zu fördern.  </a:t>
            </a:r>
            <a:endParaRPr lang="en-IE" sz="1200" kern="100"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nSpc>
                <a:spcPct val="107000"/>
              </a:lnSpc>
              <a:buFont typeface="Symbol" panose="05050102010706020507" pitchFamily="18" charset="2"/>
              <a:buNone/>
            </a:pPr>
            <a:endParaRPr lang="en-IE" sz="1200" kern="100"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nSpc>
                <a:spcPct val="107000"/>
              </a:lnSpc>
              <a:buFont typeface="Symbol" panose="05050102010706020507" pitchFamily="18" charset="2"/>
              <a:buNone/>
            </a:pPr>
            <a:r>
              <a:rPr lang="de-DE" sz="1200" kern="0" dirty="0">
                <a:effectLst/>
                <a:latin typeface="Arial" panose="020B0604020202020204" pitchFamily="34" charset="0"/>
                <a:ea typeface="Times New Roman" panose="02020603050405020304" pitchFamily="18" charset="0"/>
                <a:cs typeface="Arial" panose="020B0604020202020204" pitchFamily="34" charset="0"/>
              </a:rPr>
              <a:t>Außerdem werden Aktionspläne in Bezug auf </a:t>
            </a:r>
            <a:r>
              <a:rPr lang="de-DE" sz="1200" b="1" kern="0" dirty="0">
                <a:effectLst/>
                <a:latin typeface="Arial" panose="020B0604020202020204" pitchFamily="34" charset="0"/>
                <a:ea typeface="Times New Roman" panose="02020603050405020304" pitchFamily="18" charset="0"/>
                <a:cs typeface="Arial" panose="020B0604020202020204" pitchFamily="34" charset="0"/>
              </a:rPr>
              <a:t>Quanten- und Biotechnologien</a:t>
            </a:r>
            <a:r>
              <a:rPr lang="de-DE" sz="1200" kern="0" dirty="0">
                <a:effectLst/>
                <a:latin typeface="Arial" panose="020B0604020202020204" pitchFamily="34" charset="0"/>
                <a:ea typeface="Times New Roman" panose="02020603050405020304" pitchFamily="18" charset="0"/>
                <a:cs typeface="Arial" panose="020B0604020202020204" pitchFamily="34" charset="0"/>
              </a:rPr>
              <a:t>, </a:t>
            </a:r>
            <a:r>
              <a:rPr lang="de-DE" sz="1200" b="1" kern="0" dirty="0">
                <a:effectLst/>
                <a:latin typeface="Arial" panose="020B0604020202020204" pitchFamily="34" charset="0"/>
                <a:ea typeface="Times New Roman" panose="02020603050405020304" pitchFamily="18" charset="0"/>
                <a:cs typeface="Arial" panose="020B0604020202020204" pitchFamily="34" charset="0"/>
              </a:rPr>
              <a:t>Robotik </a:t>
            </a:r>
            <a:r>
              <a:rPr lang="de-DE" sz="1200" kern="0" dirty="0">
                <a:effectLst/>
                <a:latin typeface="Arial" panose="020B0604020202020204" pitchFamily="34" charset="0"/>
                <a:ea typeface="Times New Roman" panose="02020603050405020304" pitchFamily="18" charset="0"/>
                <a:cs typeface="Arial" panose="020B0604020202020204" pitchFamily="34" charset="0"/>
              </a:rPr>
              <a:t>und </a:t>
            </a:r>
            <a:r>
              <a:rPr lang="de-DE" sz="1200" b="1" kern="0" dirty="0">
                <a:effectLst/>
                <a:latin typeface="Arial" panose="020B0604020202020204" pitchFamily="34" charset="0"/>
                <a:ea typeface="Times New Roman" panose="02020603050405020304" pitchFamily="18" charset="0"/>
                <a:cs typeface="Arial" panose="020B0604020202020204" pitchFamily="34" charset="0"/>
              </a:rPr>
              <a:t>Weltraumtechnologien</a:t>
            </a:r>
            <a:r>
              <a:rPr lang="de-DE" sz="1200" kern="0" dirty="0">
                <a:effectLst/>
                <a:latin typeface="Arial" panose="020B0604020202020204" pitchFamily="34" charset="0"/>
                <a:ea typeface="Times New Roman" panose="02020603050405020304" pitchFamily="18" charset="0"/>
                <a:cs typeface="Arial" panose="020B0604020202020204" pitchFamily="34" charset="0"/>
              </a:rPr>
              <a:t> vorgelegt. </a:t>
            </a:r>
            <a:br>
              <a:rPr lang="de-DE" sz="1200" kern="0" dirty="0">
                <a:effectLst/>
                <a:latin typeface="Arial" panose="020B0604020202020204" pitchFamily="34" charset="0"/>
                <a:ea typeface="Times New Roman" panose="02020603050405020304" pitchFamily="18" charset="0"/>
                <a:cs typeface="Arial" panose="020B0604020202020204" pitchFamily="34" charset="0"/>
              </a:rPr>
            </a:br>
            <a:br>
              <a:rPr lang="de-DE" sz="1200" kern="0" dirty="0">
                <a:effectLst/>
                <a:latin typeface="Arial" panose="020B0604020202020204" pitchFamily="34" charset="0"/>
                <a:ea typeface="Times New Roman" panose="02020603050405020304" pitchFamily="18" charset="0"/>
                <a:cs typeface="Arial" panose="020B0604020202020204" pitchFamily="34" charset="0"/>
              </a:rPr>
            </a:br>
            <a:r>
              <a:rPr lang="de-DE" sz="1200" kern="0" dirty="0">
                <a:effectLst/>
                <a:latin typeface="Arial" panose="020B0604020202020204" pitchFamily="34" charset="0"/>
                <a:ea typeface="Times New Roman" panose="02020603050405020304" pitchFamily="18" charset="0"/>
                <a:cs typeface="Arial" panose="020B0604020202020204" pitchFamily="34" charset="0"/>
              </a:rPr>
              <a:t>Mit einer </a:t>
            </a:r>
            <a:r>
              <a:rPr lang="de-DE" sz="1200" b="1" kern="0" dirty="0">
                <a:effectLst/>
                <a:latin typeface="Arial" panose="020B0604020202020204" pitchFamily="34" charset="0"/>
                <a:ea typeface="Times New Roman" panose="02020603050405020304" pitchFamily="18" charset="0"/>
                <a:cs typeface="Arial" panose="020B0604020202020204" pitchFamily="34" charset="0"/>
              </a:rPr>
              <a:t>Start-up- und Scale-up-Strategie </a:t>
            </a:r>
            <a:r>
              <a:rPr lang="de-DE" sz="1200" kern="0" dirty="0">
                <a:effectLst/>
                <a:latin typeface="Arial" panose="020B0604020202020204" pitchFamily="34" charset="0"/>
                <a:ea typeface="Times New Roman" panose="02020603050405020304" pitchFamily="18" charset="0"/>
                <a:cs typeface="Arial" panose="020B0604020202020204" pitchFamily="34" charset="0"/>
              </a:rPr>
              <a:t>sollen jene Hindernisse angegangen werden, die der Entstehung und Expansion neuer Unternehmen im Wege stehen. Durch einen Vorschlag für eine </a:t>
            </a:r>
            <a:r>
              <a:rPr lang="de-DE" sz="1200" b="1" kern="0" dirty="0">
                <a:effectLst/>
                <a:latin typeface="Arial" panose="020B0604020202020204" pitchFamily="34" charset="0"/>
                <a:ea typeface="Times New Roman" panose="02020603050405020304" pitchFamily="18" charset="0"/>
                <a:cs typeface="Arial" panose="020B0604020202020204" pitchFamily="34" charset="0"/>
              </a:rPr>
              <a:t>28. Rechtsordnung </a:t>
            </a:r>
            <a:r>
              <a:rPr lang="de-DE" sz="1200" kern="0" dirty="0">
                <a:effectLst/>
                <a:latin typeface="Arial" panose="020B0604020202020204" pitchFamily="34" charset="0"/>
                <a:ea typeface="Times New Roman" panose="02020603050405020304" pitchFamily="18" charset="0"/>
                <a:cs typeface="Arial" panose="020B0604020202020204" pitchFamily="34" charset="0"/>
              </a:rPr>
              <a:t>werden die geltenden Vorschriften vereinfacht, darunter die einschlägigen Aspekte des Gesellschaftsrechts, der Insolvenz, des Arbeits- und des Steuerrechts. Innovative Unternehmen können so die Vorzüge eines einheitlichen Regelwerks nutzen, wo auch immer sie im Binnenmarkt investieren und ihren Aktivitäten nachgehen.</a:t>
            </a:r>
            <a:endParaRPr lang="en-IE" sz="1200" kern="100" dirty="0">
              <a:effectLst/>
              <a:latin typeface="Arial" panose="020B0604020202020204" pitchFamily="34" charset="0"/>
              <a:ea typeface="Aptos" panose="020B0004020202020204" pitchFamily="34" charset="0"/>
              <a:cs typeface="Arial" panose="020B0604020202020204" pitchFamily="34" charset="0"/>
            </a:endParaRPr>
          </a:p>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178837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lnSpc>
                <a:spcPct val="107000"/>
              </a:lnSpc>
              <a:spcAft>
                <a:spcPts val="800"/>
              </a:spcAft>
              <a:buSzPts val="1000"/>
              <a:buFont typeface="Symbol" panose="05050102010706020507" pitchFamily="18" charset="2"/>
              <a:buNone/>
              <a:tabLst>
                <a:tab pos="457200" algn="l"/>
              </a:tabLst>
            </a:pPr>
            <a:r>
              <a:rPr lang="de-DE" sz="1200" kern="0" dirty="0">
                <a:effectLst/>
                <a:latin typeface="Arial" panose="020B0604020202020204" pitchFamily="34" charset="0"/>
                <a:ea typeface="Times New Roman" panose="02020603050405020304" pitchFamily="18" charset="0"/>
                <a:cs typeface="Arial" panose="020B0604020202020204" pitchFamily="34" charset="0"/>
              </a:rPr>
              <a:t>Im Kompass werden hohe und volatile Energiepreise als eine der größten Herausforderungen genannt. Ein </a:t>
            </a:r>
            <a:r>
              <a:rPr lang="de-DE" sz="1200" b="1" kern="0" dirty="0">
                <a:effectLst/>
                <a:latin typeface="Arial" panose="020B0604020202020204" pitchFamily="34" charset="0"/>
                <a:ea typeface="Times New Roman" panose="02020603050405020304" pitchFamily="18" charset="0"/>
                <a:cs typeface="Arial" panose="020B0604020202020204" pitchFamily="34" charset="0"/>
              </a:rPr>
              <a:t>Aktionsplan für erschwingliche Energie</a:t>
            </a:r>
            <a:r>
              <a:rPr lang="de-DE" sz="1200" kern="0" dirty="0">
                <a:effectLst/>
                <a:latin typeface="Arial" panose="020B0604020202020204" pitchFamily="34" charset="0"/>
                <a:ea typeface="Times New Roman" panose="02020603050405020304" pitchFamily="18" charset="0"/>
                <a:cs typeface="Arial" panose="020B0604020202020204" pitchFamily="34" charset="0"/>
              </a:rPr>
              <a:t> soll vorgelegt werden, der dazu beitragen soll, die Energiekosten zu senken. </a:t>
            </a:r>
            <a:br>
              <a:rPr lang="de-DE" sz="1200" kern="0" dirty="0">
                <a:effectLst/>
                <a:latin typeface="Arial" panose="020B0604020202020204" pitchFamily="34" charset="0"/>
                <a:ea typeface="Times New Roman" panose="02020603050405020304" pitchFamily="18" charset="0"/>
                <a:cs typeface="Arial" panose="020B0604020202020204" pitchFamily="34" charset="0"/>
              </a:rPr>
            </a:br>
            <a:br>
              <a:rPr lang="de-DE" sz="1200" kern="0" dirty="0">
                <a:effectLst/>
                <a:latin typeface="Arial" panose="020B0604020202020204" pitchFamily="34" charset="0"/>
                <a:ea typeface="Times New Roman" panose="02020603050405020304" pitchFamily="18" charset="0"/>
                <a:cs typeface="Arial" panose="020B0604020202020204" pitchFamily="34" charset="0"/>
              </a:rPr>
            </a:br>
            <a:r>
              <a:rPr lang="de-DE" sz="1200" kern="0" dirty="0">
                <a:effectLst/>
                <a:latin typeface="Arial" panose="020B0604020202020204" pitchFamily="34" charset="0"/>
                <a:ea typeface="Times New Roman" panose="02020603050405020304" pitchFamily="18" charset="0"/>
                <a:cs typeface="Arial" panose="020B0604020202020204" pitchFamily="34" charset="0"/>
              </a:rPr>
              <a:t>Im künftigen ‚</a:t>
            </a:r>
            <a:r>
              <a:rPr lang="de-DE" sz="1200" b="1" kern="0" dirty="0">
                <a:effectLst/>
                <a:latin typeface="Arial" panose="020B0604020202020204" pitchFamily="34" charset="0"/>
                <a:ea typeface="Times New Roman" panose="02020603050405020304" pitchFamily="18" charset="0"/>
                <a:cs typeface="Arial" panose="020B0604020202020204" pitchFamily="34" charset="0"/>
              </a:rPr>
              <a:t>Deal für eine saubere Industrie‘</a:t>
            </a:r>
            <a:r>
              <a:rPr lang="de-DE" sz="1200" kern="0" dirty="0">
                <a:effectLst/>
                <a:latin typeface="Arial" panose="020B0604020202020204" pitchFamily="34" charset="0"/>
                <a:ea typeface="Times New Roman" panose="02020603050405020304" pitchFamily="18" charset="0"/>
                <a:cs typeface="Arial" panose="020B0604020202020204" pitchFamily="34" charset="0"/>
              </a:rPr>
              <a:t> wird ein wettbewerbsorientierter Ansatz für die Dekarbonisierung dargelegt, der darauf abzielt, die EU als attraktiven Standort für die Fertigung zu sichern, darunter auch für energieintensive Industrien, und saubere Technologien sowie neue kreislauforientierte Geschäftsmodelle. </a:t>
            </a:r>
            <a:br>
              <a:rPr lang="de-DE" sz="1200" kern="0" dirty="0">
                <a:effectLst/>
                <a:latin typeface="Arial" panose="020B0604020202020204" pitchFamily="34" charset="0"/>
                <a:ea typeface="Times New Roman" panose="02020603050405020304" pitchFamily="18" charset="0"/>
                <a:cs typeface="Arial" panose="020B0604020202020204" pitchFamily="34" charset="0"/>
              </a:rPr>
            </a:br>
            <a:br>
              <a:rPr lang="de-DE" sz="1200" kern="0" dirty="0">
                <a:effectLst/>
                <a:latin typeface="Arial" panose="020B0604020202020204" pitchFamily="34" charset="0"/>
                <a:ea typeface="Times New Roman" panose="02020603050405020304" pitchFamily="18" charset="0"/>
                <a:cs typeface="Arial" panose="020B0604020202020204" pitchFamily="34" charset="0"/>
              </a:rPr>
            </a:br>
            <a:r>
              <a:rPr lang="de-DE" sz="1200" kern="0" dirty="0">
                <a:effectLst/>
                <a:latin typeface="Arial" panose="020B0604020202020204" pitchFamily="34" charset="0"/>
                <a:ea typeface="Times New Roman" panose="02020603050405020304" pitchFamily="18" charset="0"/>
                <a:cs typeface="Arial" panose="020B0604020202020204" pitchFamily="34" charset="0"/>
              </a:rPr>
              <a:t>Zugleich sollen Genehmigungsverfahren beschleunigt werden und maßgeschneiderte Aktionspläne für energieintensive Sektoren wie </a:t>
            </a:r>
            <a:r>
              <a:rPr lang="de-DE" sz="1200" b="1" kern="0" dirty="0">
                <a:effectLst/>
                <a:latin typeface="Arial" panose="020B0604020202020204" pitchFamily="34" charset="0"/>
                <a:ea typeface="Times New Roman" panose="02020603050405020304" pitchFamily="18" charset="0"/>
                <a:cs typeface="Arial" panose="020B0604020202020204" pitchFamily="34" charset="0"/>
              </a:rPr>
              <a:t>Stahl</a:t>
            </a:r>
            <a:r>
              <a:rPr lang="de-DE" sz="1200" kern="0" dirty="0">
                <a:effectLst/>
                <a:latin typeface="Arial" panose="020B0604020202020204" pitchFamily="34" charset="0"/>
                <a:ea typeface="Times New Roman" panose="02020603050405020304" pitchFamily="18" charset="0"/>
                <a:cs typeface="Arial" panose="020B0604020202020204" pitchFamily="34" charset="0"/>
              </a:rPr>
              <a:t>, </a:t>
            </a:r>
            <a:r>
              <a:rPr lang="de-DE" sz="1200" b="1" kern="0" dirty="0">
                <a:effectLst/>
                <a:latin typeface="Arial" panose="020B0604020202020204" pitchFamily="34" charset="0"/>
                <a:ea typeface="Times New Roman" panose="02020603050405020304" pitchFamily="18" charset="0"/>
                <a:cs typeface="Arial" panose="020B0604020202020204" pitchFamily="34" charset="0"/>
              </a:rPr>
              <a:t>Metall</a:t>
            </a:r>
            <a:r>
              <a:rPr lang="de-DE" sz="1200" kern="0" dirty="0">
                <a:effectLst/>
                <a:latin typeface="Arial" panose="020B0604020202020204" pitchFamily="34" charset="0"/>
                <a:ea typeface="Times New Roman" panose="02020603050405020304" pitchFamily="18" charset="0"/>
                <a:cs typeface="Arial" panose="020B0604020202020204" pitchFamily="34" charset="0"/>
              </a:rPr>
              <a:t> und </a:t>
            </a:r>
            <a:r>
              <a:rPr lang="de-DE" sz="1200" b="1" kern="0" dirty="0">
                <a:effectLst/>
                <a:latin typeface="Arial" panose="020B0604020202020204" pitchFamily="34" charset="0"/>
                <a:ea typeface="Times New Roman" panose="02020603050405020304" pitchFamily="18" charset="0"/>
                <a:cs typeface="Arial" panose="020B0604020202020204" pitchFamily="34" charset="0"/>
              </a:rPr>
              <a:t>Chemie</a:t>
            </a:r>
            <a:r>
              <a:rPr lang="de-DE" sz="1200" kern="0" dirty="0">
                <a:effectLst/>
                <a:latin typeface="Arial" panose="020B0604020202020204" pitchFamily="34" charset="0"/>
                <a:ea typeface="Times New Roman" panose="02020603050405020304" pitchFamily="18" charset="0"/>
                <a:cs typeface="Arial" panose="020B0604020202020204" pitchFamily="34" charset="0"/>
              </a:rPr>
              <a:t> sollen vorgelegt werden. </a:t>
            </a:r>
            <a:endParaRPr lang="en-IE" sz="1200" kern="100" dirty="0">
              <a:effectLst/>
              <a:latin typeface="Arial" panose="020B0604020202020204" pitchFamily="34" charset="0"/>
              <a:ea typeface="Aptos" panose="020B0004020202020204" pitchFamily="34" charset="0"/>
              <a:cs typeface="Arial" panose="020B0604020202020204" pitchFamily="34" charset="0"/>
            </a:endParaRPr>
          </a:p>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2880042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0" dirty="0">
                <a:effectLst/>
                <a:latin typeface="Arial" panose="020B0604020202020204" pitchFamily="34" charset="0"/>
                <a:ea typeface="Times New Roman" panose="02020603050405020304" pitchFamily="18" charset="0"/>
                <a:cs typeface="Arial" panose="020B0604020202020204" pitchFamily="34" charset="0"/>
              </a:rPr>
              <a:t>Die Fähigkeit der EU, zu diversifizieren und Abhängigkeiten zu verringern, wird von effektiven Partnerschaften abhängen. Um unsere Lieferketten zu diversifizieren und zu stärken, wird mit dem Kompass eine neue Reihe von </a:t>
            </a:r>
            <a:r>
              <a:rPr lang="de-DE" sz="1200" b="1" kern="0" dirty="0">
                <a:effectLst/>
                <a:latin typeface="Arial" panose="020B0604020202020204" pitchFamily="34" charset="0"/>
                <a:ea typeface="Times New Roman" panose="02020603050405020304" pitchFamily="18" charset="0"/>
                <a:cs typeface="Arial" panose="020B0604020202020204" pitchFamily="34" charset="0"/>
              </a:rPr>
              <a:t>Partnerschaften für sauberen Handel und Investitionen</a:t>
            </a:r>
            <a:r>
              <a:rPr lang="de-DE" sz="1200" kern="0" dirty="0">
                <a:effectLst/>
                <a:latin typeface="Arial" panose="020B0604020202020204" pitchFamily="34" charset="0"/>
                <a:ea typeface="Times New Roman" panose="02020603050405020304" pitchFamily="18" charset="0"/>
                <a:cs typeface="Arial" panose="020B0604020202020204" pitchFamily="34" charset="0"/>
              </a:rPr>
              <a:t> dargelegt. Sie sollen dazu beitragen, die Versorgung mit Rohstoffen, sauberer Energie, nachhaltigen Kraftstoffen und sauberen Technologien aus der ganzen Welt zu sichern. </a:t>
            </a:r>
            <a:br>
              <a:rPr lang="de-DE" sz="1200" kern="0" dirty="0">
                <a:effectLst/>
                <a:latin typeface="Arial" panose="020B0604020202020204" pitchFamily="34" charset="0"/>
                <a:ea typeface="Times New Roman" panose="02020603050405020304" pitchFamily="18" charset="0"/>
                <a:cs typeface="Arial" panose="020B0604020202020204" pitchFamily="34" charset="0"/>
              </a:rPr>
            </a:br>
            <a:br>
              <a:rPr lang="de-DE" sz="1200" kern="0" dirty="0">
                <a:effectLst/>
                <a:latin typeface="Arial" panose="020B0604020202020204" pitchFamily="34" charset="0"/>
                <a:ea typeface="Times New Roman" panose="02020603050405020304" pitchFamily="18" charset="0"/>
                <a:cs typeface="Arial" panose="020B0604020202020204" pitchFamily="34" charset="0"/>
              </a:rPr>
            </a:br>
            <a:r>
              <a:rPr lang="de-DE" sz="1200" kern="0" dirty="0">
                <a:effectLst/>
                <a:latin typeface="Arial" panose="020B0604020202020204" pitchFamily="34" charset="0"/>
                <a:ea typeface="Times New Roman" panose="02020603050405020304" pitchFamily="18" charset="0"/>
                <a:cs typeface="Arial" panose="020B0604020202020204" pitchFamily="34" charset="0"/>
              </a:rPr>
              <a:t>Im Binnenmarkt wird es mit der Überarbeitung der </a:t>
            </a:r>
            <a:r>
              <a:rPr lang="de-DE" sz="1200" b="1" kern="0" dirty="0">
                <a:effectLst/>
                <a:latin typeface="Arial" panose="020B0604020202020204" pitchFamily="34" charset="0"/>
                <a:ea typeface="Times New Roman" panose="02020603050405020304" pitchFamily="18" charset="0"/>
                <a:cs typeface="Arial" panose="020B0604020202020204" pitchFamily="34" charset="0"/>
              </a:rPr>
              <a:t>Vorschriften für die Vergabe öffentlicher Aufträge</a:t>
            </a:r>
            <a:r>
              <a:rPr lang="de-DE" sz="1200" kern="0" dirty="0">
                <a:effectLst/>
                <a:latin typeface="Arial" panose="020B0604020202020204" pitchFamily="34" charset="0"/>
                <a:ea typeface="Times New Roman" panose="02020603050405020304" pitchFamily="18" charset="0"/>
                <a:cs typeface="Arial" panose="020B0604020202020204" pitchFamily="34" charset="0"/>
              </a:rPr>
              <a:t> möglich, eine europäische Präferenz bei der Vergabe öffentlicher Aufträge für kritische Sektoren und Technologien einzuführen.</a:t>
            </a:r>
            <a:endParaRPr lang="en-IE" sz="1200" kern="100" dirty="0">
              <a:effectLst/>
              <a:latin typeface="Arial" panose="020B0604020202020204" pitchFamily="34" charset="0"/>
              <a:ea typeface="Aptos" panose="020B0004020202020204" pitchFamily="34" charset="0"/>
              <a:cs typeface="Arial" panose="020B0604020202020204" pitchFamily="34" charset="0"/>
            </a:endParaRPr>
          </a:p>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1174972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11.jpe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24677452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20710101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74269419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48430153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a:p>
        </p:txBody>
      </p:sp>
    </p:spTree>
    <p:extLst>
      <p:ext uri="{BB962C8B-B14F-4D97-AF65-F5344CB8AC3E}">
        <p14:creationId xmlns:p14="http://schemas.microsoft.com/office/powerpoint/2010/main" val="3692034474"/>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6774602"/>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baseline="0">
                <a:latin typeface="Blogger Sans"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baseline="0">
                <a:latin typeface="MyriadPro-Regular"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74581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feld 4"/>
          <p:cNvSpPr txBox="1">
            <a:spLocks noChangeArrowheads="1"/>
          </p:cNvSpPr>
          <p:nvPr userDrawn="1"/>
        </p:nvSpPr>
        <p:spPr bwMode="auto">
          <a:xfrm>
            <a:off x="5326912" y="6492875"/>
            <a:ext cx="11528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Arial Unicode MS" pitchFamily="34" charset="-128"/>
                <a:cs typeface="Arial Unicode MS" pitchFamily="34" charset="-128"/>
              </a:defRPr>
            </a:lvl1pPr>
            <a:lvl2pPr marL="742950" indent="-285750">
              <a:defRPr sz="2400">
                <a:solidFill>
                  <a:schemeClr val="tx1"/>
                </a:solidFill>
                <a:latin typeface="Arial" pitchFamily="34" charset="0"/>
                <a:ea typeface="Arial Unicode MS" pitchFamily="34" charset="-128"/>
                <a:cs typeface="Arial Unicode MS" pitchFamily="34" charset="-128"/>
              </a:defRPr>
            </a:lvl2pPr>
            <a:lvl3pPr marL="1143000" indent="-228600">
              <a:defRPr sz="2400">
                <a:solidFill>
                  <a:schemeClr val="tx1"/>
                </a:solidFill>
                <a:latin typeface="Arial" pitchFamily="34" charset="0"/>
                <a:ea typeface="Arial Unicode MS" pitchFamily="34" charset="-128"/>
                <a:cs typeface="Arial Unicode MS" pitchFamily="34" charset="-128"/>
              </a:defRPr>
            </a:lvl3pPr>
            <a:lvl4pPr marL="1600200" indent="-228600">
              <a:defRPr sz="2400">
                <a:solidFill>
                  <a:schemeClr val="tx1"/>
                </a:solidFill>
                <a:latin typeface="Arial" pitchFamily="34" charset="0"/>
                <a:ea typeface="Arial Unicode MS" pitchFamily="34" charset="-128"/>
                <a:cs typeface="Arial Unicode MS" pitchFamily="34" charset="-128"/>
              </a:defRPr>
            </a:lvl4pPr>
            <a:lvl5pPr marL="2057400" indent="-22860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a:defRPr/>
            </a:pPr>
            <a:r>
              <a:rPr lang="de-DE" sz="900">
                <a:solidFill>
                  <a:srgbClr val="006491"/>
                </a:solidFill>
                <a:latin typeface="MyriadPro-Regular"/>
                <a:ea typeface="Myriad Pro"/>
                <a:cs typeface="Myriad Pro"/>
              </a:rPr>
              <a:t>© </a:t>
            </a:r>
            <a:r>
              <a:rPr lang="de-DE" sz="900" err="1">
                <a:solidFill>
                  <a:srgbClr val="006491"/>
                </a:solidFill>
                <a:latin typeface="MyriadPro-Regular"/>
                <a:ea typeface="Myriad Pro"/>
                <a:cs typeface="Myriad Pro"/>
              </a:rPr>
              <a:t>NRW.Europa</a:t>
            </a:r>
            <a:r>
              <a:rPr lang="de-DE" sz="900">
                <a:solidFill>
                  <a:srgbClr val="006491"/>
                </a:solidFill>
                <a:latin typeface="MyriadPro-Regular"/>
                <a:ea typeface="Myriad Pro"/>
                <a:cs typeface="Myriad Pro"/>
              </a:rPr>
              <a:t> 2019</a:t>
            </a:r>
          </a:p>
        </p:txBody>
      </p:sp>
    </p:spTree>
    <p:extLst>
      <p:ext uri="{BB962C8B-B14F-4D97-AF65-F5344CB8AC3E}">
        <p14:creationId xmlns:p14="http://schemas.microsoft.com/office/powerpoint/2010/main" val="2815608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Textfeld 4"/>
          <p:cNvSpPr txBox="1">
            <a:spLocks noChangeArrowheads="1"/>
          </p:cNvSpPr>
          <p:nvPr userDrawn="1"/>
        </p:nvSpPr>
        <p:spPr bwMode="auto">
          <a:xfrm>
            <a:off x="5326912" y="6492875"/>
            <a:ext cx="11528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Arial Unicode MS" pitchFamily="34" charset="-128"/>
                <a:cs typeface="Arial Unicode MS" pitchFamily="34" charset="-128"/>
              </a:defRPr>
            </a:lvl1pPr>
            <a:lvl2pPr marL="742950" indent="-285750">
              <a:defRPr sz="2400">
                <a:solidFill>
                  <a:schemeClr val="tx1"/>
                </a:solidFill>
                <a:latin typeface="Arial" pitchFamily="34" charset="0"/>
                <a:ea typeface="Arial Unicode MS" pitchFamily="34" charset="-128"/>
                <a:cs typeface="Arial Unicode MS" pitchFamily="34" charset="-128"/>
              </a:defRPr>
            </a:lvl2pPr>
            <a:lvl3pPr marL="1143000" indent="-228600">
              <a:defRPr sz="2400">
                <a:solidFill>
                  <a:schemeClr val="tx1"/>
                </a:solidFill>
                <a:latin typeface="Arial" pitchFamily="34" charset="0"/>
                <a:ea typeface="Arial Unicode MS" pitchFamily="34" charset="-128"/>
                <a:cs typeface="Arial Unicode MS" pitchFamily="34" charset="-128"/>
              </a:defRPr>
            </a:lvl3pPr>
            <a:lvl4pPr marL="1600200" indent="-228600">
              <a:defRPr sz="2400">
                <a:solidFill>
                  <a:schemeClr val="tx1"/>
                </a:solidFill>
                <a:latin typeface="Arial" pitchFamily="34" charset="0"/>
                <a:ea typeface="Arial Unicode MS" pitchFamily="34" charset="-128"/>
                <a:cs typeface="Arial Unicode MS" pitchFamily="34" charset="-128"/>
              </a:defRPr>
            </a:lvl4pPr>
            <a:lvl5pPr marL="2057400" indent="-22860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a:defRPr/>
            </a:pPr>
            <a:r>
              <a:rPr lang="de-DE" sz="900">
                <a:solidFill>
                  <a:srgbClr val="006491"/>
                </a:solidFill>
                <a:latin typeface="MyriadPro-Regular"/>
                <a:ea typeface="Myriad Pro"/>
                <a:cs typeface="Myriad Pro"/>
              </a:rPr>
              <a:t>© </a:t>
            </a:r>
            <a:r>
              <a:rPr lang="de-DE" sz="900" err="1">
                <a:solidFill>
                  <a:srgbClr val="006491"/>
                </a:solidFill>
                <a:latin typeface="MyriadPro-Regular"/>
                <a:ea typeface="Myriad Pro"/>
                <a:cs typeface="Myriad Pro"/>
              </a:rPr>
              <a:t>NRW.Europa</a:t>
            </a:r>
            <a:r>
              <a:rPr lang="de-DE" sz="900">
                <a:solidFill>
                  <a:srgbClr val="006491"/>
                </a:solidFill>
                <a:latin typeface="MyriadPro-Regular"/>
                <a:ea typeface="Myriad Pro"/>
                <a:cs typeface="Myriad Pro"/>
              </a:rPr>
              <a:t> 2019</a:t>
            </a:r>
          </a:p>
        </p:txBody>
      </p:sp>
    </p:spTree>
    <p:extLst>
      <p:ext uri="{BB962C8B-B14F-4D97-AF65-F5344CB8AC3E}">
        <p14:creationId xmlns:p14="http://schemas.microsoft.com/office/powerpoint/2010/main" val="4177496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feld 5"/>
          <p:cNvSpPr txBox="1">
            <a:spLocks noChangeArrowheads="1"/>
          </p:cNvSpPr>
          <p:nvPr userDrawn="1"/>
        </p:nvSpPr>
        <p:spPr bwMode="auto">
          <a:xfrm>
            <a:off x="5326912" y="6492875"/>
            <a:ext cx="11528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Arial Unicode MS" pitchFamily="34" charset="-128"/>
                <a:cs typeface="Arial Unicode MS" pitchFamily="34" charset="-128"/>
              </a:defRPr>
            </a:lvl1pPr>
            <a:lvl2pPr marL="742950" indent="-285750">
              <a:defRPr sz="2400">
                <a:solidFill>
                  <a:schemeClr val="tx1"/>
                </a:solidFill>
                <a:latin typeface="Arial" pitchFamily="34" charset="0"/>
                <a:ea typeface="Arial Unicode MS" pitchFamily="34" charset="-128"/>
                <a:cs typeface="Arial Unicode MS" pitchFamily="34" charset="-128"/>
              </a:defRPr>
            </a:lvl2pPr>
            <a:lvl3pPr marL="1143000" indent="-228600">
              <a:defRPr sz="2400">
                <a:solidFill>
                  <a:schemeClr val="tx1"/>
                </a:solidFill>
                <a:latin typeface="Arial" pitchFamily="34" charset="0"/>
                <a:ea typeface="Arial Unicode MS" pitchFamily="34" charset="-128"/>
                <a:cs typeface="Arial Unicode MS" pitchFamily="34" charset="-128"/>
              </a:defRPr>
            </a:lvl3pPr>
            <a:lvl4pPr marL="1600200" indent="-228600">
              <a:defRPr sz="2400">
                <a:solidFill>
                  <a:schemeClr val="tx1"/>
                </a:solidFill>
                <a:latin typeface="Arial" pitchFamily="34" charset="0"/>
                <a:ea typeface="Arial Unicode MS" pitchFamily="34" charset="-128"/>
                <a:cs typeface="Arial Unicode MS" pitchFamily="34" charset="-128"/>
              </a:defRPr>
            </a:lvl4pPr>
            <a:lvl5pPr marL="2057400" indent="-22860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a:defRPr/>
            </a:pPr>
            <a:r>
              <a:rPr lang="de-DE" sz="900">
                <a:solidFill>
                  <a:srgbClr val="006491"/>
                </a:solidFill>
                <a:latin typeface="MyriadPro-Regular"/>
                <a:ea typeface="Myriad Pro"/>
                <a:cs typeface="Myriad Pro"/>
              </a:rPr>
              <a:t>© </a:t>
            </a:r>
            <a:r>
              <a:rPr lang="de-DE" sz="900" err="1">
                <a:solidFill>
                  <a:srgbClr val="006491"/>
                </a:solidFill>
                <a:latin typeface="MyriadPro-Regular"/>
                <a:ea typeface="Myriad Pro"/>
                <a:cs typeface="Myriad Pro"/>
              </a:rPr>
              <a:t>NRW.Europa</a:t>
            </a:r>
            <a:r>
              <a:rPr lang="de-DE" sz="900">
                <a:solidFill>
                  <a:srgbClr val="006491"/>
                </a:solidFill>
                <a:latin typeface="MyriadPro-Regular"/>
                <a:ea typeface="Myriad Pro"/>
                <a:cs typeface="Myriad Pro"/>
              </a:rPr>
              <a:t> 2019</a:t>
            </a:r>
          </a:p>
        </p:txBody>
      </p:sp>
    </p:spTree>
    <p:extLst>
      <p:ext uri="{BB962C8B-B14F-4D97-AF65-F5344CB8AC3E}">
        <p14:creationId xmlns:p14="http://schemas.microsoft.com/office/powerpoint/2010/main" val="3113298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3583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feld 3"/>
          <p:cNvSpPr txBox="1">
            <a:spLocks noChangeArrowheads="1"/>
          </p:cNvSpPr>
          <p:nvPr userDrawn="1"/>
        </p:nvSpPr>
        <p:spPr bwMode="auto">
          <a:xfrm>
            <a:off x="5326912" y="6492875"/>
            <a:ext cx="11528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Arial Unicode MS" pitchFamily="34" charset="-128"/>
                <a:cs typeface="Arial Unicode MS" pitchFamily="34" charset="-128"/>
              </a:defRPr>
            </a:lvl1pPr>
            <a:lvl2pPr marL="742950" indent="-285750">
              <a:defRPr sz="2400">
                <a:solidFill>
                  <a:schemeClr val="tx1"/>
                </a:solidFill>
                <a:latin typeface="Arial" pitchFamily="34" charset="0"/>
                <a:ea typeface="Arial Unicode MS" pitchFamily="34" charset="-128"/>
                <a:cs typeface="Arial Unicode MS" pitchFamily="34" charset="-128"/>
              </a:defRPr>
            </a:lvl2pPr>
            <a:lvl3pPr marL="1143000" indent="-228600">
              <a:defRPr sz="2400">
                <a:solidFill>
                  <a:schemeClr val="tx1"/>
                </a:solidFill>
                <a:latin typeface="Arial" pitchFamily="34" charset="0"/>
                <a:ea typeface="Arial Unicode MS" pitchFamily="34" charset="-128"/>
                <a:cs typeface="Arial Unicode MS" pitchFamily="34" charset="-128"/>
              </a:defRPr>
            </a:lvl3pPr>
            <a:lvl4pPr marL="1600200" indent="-228600">
              <a:defRPr sz="2400">
                <a:solidFill>
                  <a:schemeClr val="tx1"/>
                </a:solidFill>
                <a:latin typeface="Arial" pitchFamily="34" charset="0"/>
                <a:ea typeface="Arial Unicode MS" pitchFamily="34" charset="-128"/>
                <a:cs typeface="Arial Unicode MS" pitchFamily="34" charset="-128"/>
              </a:defRPr>
            </a:lvl4pPr>
            <a:lvl5pPr marL="2057400" indent="-22860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a:defRPr/>
            </a:pPr>
            <a:r>
              <a:rPr lang="de-DE" sz="900">
                <a:solidFill>
                  <a:srgbClr val="006491"/>
                </a:solidFill>
                <a:latin typeface="MyriadPro-Regular"/>
                <a:ea typeface="Myriad Pro"/>
                <a:cs typeface="Myriad Pro"/>
              </a:rPr>
              <a:t>© </a:t>
            </a:r>
            <a:r>
              <a:rPr lang="de-DE" sz="900" err="1">
                <a:solidFill>
                  <a:srgbClr val="006491"/>
                </a:solidFill>
                <a:latin typeface="MyriadPro-Regular"/>
                <a:ea typeface="Myriad Pro"/>
                <a:cs typeface="Myriad Pro"/>
              </a:rPr>
              <a:t>NRW.Europa</a:t>
            </a:r>
            <a:r>
              <a:rPr lang="de-DE" sz="900">
                <a:solidFill>
                  <a:srgbClr val="006491"/>
                </a:solidFill>
                <a:latin typeface="MyriadPro-Regular"/>
                <a:ea typeface="Myriad Pro"/>
                <a:cs typeface="Myriad Pro"/>
              </a:rPr>
              <a:t> 2019</a:t>
            </a:r>
          </a:p>
        </p:txBody>
      </p:sp>
    </p:spTree>
    <p:extLst>
      <p:ext uri="{BB962C8B-B14F-4D97-AF65-F5344CB8AC3E}">
        <p14:creationId xmlns:p14="http://schemas.microsoft.com/office/powerpoint/2010/main" val="547175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6922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extfeld 5"/>
          <p:cNvSpPr txBox="1">
            <a:spLocks noChangeArrowheads="1"/>
          </p:cNvSpPr>
          <p:nvPr userDrawn="1"/>
        </p:nvSpPr>
        <p:spPr bwMode="auto">
          <a:xfrm>
            <a:off x="5326912" y="6492875"/>
            <a:ext cx="11528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Arial Unicode MS" pitchFamily="34" charset="-128"/>
                <a:cs typeface="Arial Unicode MS" pitchFamily="34" charset="-128"/>
              </a:defRPr>
            </a:lvl1pPr>
            <a:lvl2pPr marL="742950" indent="-285750">
              <a:defRPr sz="2400">
                <a:solidFill>
                  <a:schemeClr val="tx1"/>
                </a:solidFill>
                <a:latin typeface="Arial" pitchFamily="34" charset="0"/>
                <a:ea typeface="Arial Unicode MS" pitchFamily="34" charset="-128"/>
                <a:cs typeface="Arial Unicode MS" pitchFamily="34" charset="-128"/>
              </a:defRPr>
            </a:lvl2pPr>
            <a:lvl3pPr marL="1143000" indent="-228600">
              <a:defRPr sz="2400">
                <a:solidFill>
                  <a:schemeClr val="tx1"/>
                </a:solidFill>
                <a:latin typeface="Arial" pitchFamily="34" charset="0"/>
                <a:ea typeface="Arial Unicode MS" pitchFamily="34" charset="-128"/>
                <a:cs typeface="Arial Unicode MS" pitchFamily="34" charset="-128"/>
              </a:defRPr>
            </a:lvl3pPr>
            <a:lvl4pPr marL="1600200" indent="-228600">
              <a:defRPr sz="2400">
                <a:solidFill>
                  <a:schemeClr val="tx1"/>
                </a:solidFill>
                <a:latin typeface="Arial" pitchFamily="34" charset="0"/>
                <a:ea typeface="Arial Unicode MS" pitchFamily="34" charset="-128"/>
                <a:cs typeface="Arial Unicode MS" pitchFamily="34" charset="-128"/>
              </a:defRPr>
            </a:lvl4pPr>
            <a:lvl5pPr marL="2057400" indent="-22860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a:defRPr/>
            </a:pPr>
            <a:r>
              <a:rPr lang="de-DE" sz="900">
                <a:solidFill>
                  <a:srgbClr val="006491"/>
                </a:solidFill>
                <a:latin typeface="MyriadPro-Regular"/>
                <a:ea typeface="Myriad Pro"/>
                <a:cs typeface="Myriad Pro"/>
              </a:rPr>
              <a:t>© </a:t>
            </a:r>
            <a:r>
              <a:rPr lang="de-DE" sz="900" err="1">
                <a:solidFill>
                  <a:srgbClr val="006491"/>
                </a:solidFill>
                <a:latin typeface="MyriadPro-Regular"/>
                <a:ea typeface="Myriad Pro"/>
                <a:cs typeface="Myriad Pro"/>
              </a:rPr>
              <a:t>NRW.Europa</a:t>
            </a:r>
            <a:r>
              <a:rPr lang="de-DE" sz="900">
                <a:solidFill>
                  <a:srgbClr val="006491"/>
                </a:solidFill>
                <a:latin typeface="MyriadPro-Regular"/>
                <a:ea typeface="Myriad Pro"/>
                <a:cs typeface="Myriad Pro"/>
              </a:rPr>
              <a:t> 2019</a:t>
            </a:r>
          </a:p>
        </p:txBody>
      </p:sp>
    </p:spTree>
    <p:extLst>
      <p:ext uri="{BB962C8B-B14F-4D97-AF65-F5344CB8AC3E}">
        <p14:creationId xmlns:p14="http://schemas.microsoft.com/office/powerpoint/2010/main" val="65045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extfeld 5"/>
          <p:cNvSpPr txBox="1">
            <a:spLocks noChangeArrowheads="1"/>
          </p:cNvSpPr>
          <p:nvPr userDrawn="1"/>
        </p:nvSpPr>
        <p:spPr bwMode="auto">
          <a:xfrm>
            <a:off x="5326912" y="6492875"/>
            <a:ext cx="11528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Arial Unicode MS" pitchFamily="34" charset="-128"/>
                <a:cs typeface="Arial Unicode MS" pitchFamily="34" charset="-128"/>
              </a:defRPr>
            </a:lvl1pPr>
            <a:lvl2pPr marL="742950" indent="-285750">
              <a:defRPr sz="2400">
                <a:solidFill>
                  <a:schemeClr val="tx1"/>
                </a:solidFill>
                <a:latin typeface="Arial" pitchFamily="34" charset="0"/>
                <a:ea typeface="Arial Unicode MS" pitchFamily="34" charset="-128"/>
                <a:cs typeface="Arial Unicode MS" pitchFamily="34" charset="-128"/>
              </a:defRPr>
            </a:lvl2pPr>
            <a:lvl3pPr marL="1143000" indent="-228600">
              <a:defRPr sz="2400">
                <a:solidFill>
                  <a:schemeClr val="tx1"/>
                </a:solidFill>
                <a:latin typeface="Arial" pitchFamily="34" charset="0"/>
                <a:ea typeface="Arial Unicode MS" pitchFamily="34" charset="-128"/>
                <a:cs typeface="Arial Unicode MS" pitchFamily="34" charset="-128"/>
              </a:defRPr>
            </a:lvl3pPr>
            <a:lvl4pPr marL="1600200" indent="-228600">
              <a:defRPr sz="2400">
                <a:solidFill>
                  <a:schemeClr val="tx1"/>
                </a:solidFill>
                <a:latin typeface="Arial" pitchFamily="34" charset="0"/>
                <a:ea typeface="Arial Unicode MS" pitchFamily="34" charset="-128"/>
                <a:cs typeface="Arial Unicode MS" pitchFamily="34" charset="-128"/>
              </a:defRPr>
            </a:lvl4pPr>
            <a:lvl5pPr marL="2057400" indent="-22860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a:defRPr/>
            </a:pPr>
            <a:r>
              <a:rPr lang="de-DE" sz="900">
                <a:solidFill>
                  <a:srgbClr val="006491"/>
                </a:solidFill>
                <a:latin typeface="MyriadPro-Regular"/>
                <a:ea typeface="Myriad Pro"/>
                <a:cs typeface="Myriad Pro"/>
              </a:rPr>
              <a:t>© </a:t>
            </a:r>
            <a:r>
              <a:rPr lang="de-DE" sz="900" err="1">
                <a:solidFill>
                  <a:srgbClr val="006491"/>
                </a:solidFill>
                <a:latin typeface="MyriadPro-Regular"/>
                <a:ea typeface="Myriad Pro"/>
                <a:cs typeface="Myriad Pro"/>
              </a:rPr>
              <a:t>NRW.Europa</a:t>
            </a:r>
            <a:r>
              <a:rPr lang="de-DE" sz="900">
                <a:solidFill>
                  <a:srgbClr val="006491"/>
                </a:solidFill>
                <a:latin typeface="MyriadPro-Regular"/>
                <a:ea typeface="Myriad Pro"/>
                <a:cs typeface="Myriad Pro"/>
              </a:rPr>
              <a:t> 2019</a:t>
            </a:r>
          </a:p>
        </p:txBody>
      </p:sp>
    </p:spTree>
    <p:extLst>
      <p:ext uri="{BB962C8B-B14F-4D97-AF65-F5344CB8AC3E}">
        <p14:creationId xmlns:p14="http://schemas.microsoft.com/office/powerpoint/2010/main" val="3583180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feld 4"/>
          <p:cNvSpPr txBox="1">
            <a:spLocks noChangeArrowheads="1"/>
          </p:cNvSpPr>
          <p:nvPr userDrawn="1"/>
        </p:nvSpPr>
        <p:spPr bwMode="auto">
          <a:xfrm>
            <a:off x="5326912" y="6492875"/>
            <a:ext cx="11528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Arial Unicode MS" pitchFamily="34" charset="-128"/>
                <a:cs typeface="Arial Unicode MS" pitchFamily="34" charset="-128"/>
              </a:defRPr>
            </a:lvl1pPr>
            <a:lvl2pPr marL="742950" indent="-285750">
              <a:defRPr sz="2400">
                <a:solidFill>
                  <a:schemeClr val="tx1"/>
                </a:solidFill>
                <a:latin typeface="Arial" pitchFamily="34" charset="0"/>
                <a:ea typeface="Arial Unicode MS" pitchFamily="34" charset="-128"/>
                <a:cs typeface="Arial Unicode MS" pitchFamily="34" charset="-128"/>
              </a:defRPr>
            </a:lvl2pPr>
            <a:lvl3pPr marL="1143000" indent="-228600">
              <a:defRPr sz="2400">
                <a:solidFill>
                  <a:schemeClr val="tx1"/>
                </a:solidFill>
                <a:latin typeface="Arial" pitchFamily="34" charset="0"/>
                <a:ea typeface="Arial Unicode MS" pitchFamily="34" charset="-128"/>
                <a:cs typeface="Arial Unicode MS" pitchFamily="34" charset="-128"/>
              </a:defRPr>
            </a:lvl3pPr>
            <a:lvl4pPr marL="1600200" indent="-228600">
              <a:defRPr sz="2400">
                <a:solidFill>
                  <a:schemeClr val="tx1"/>
                </a:solidFill>
                <a:latin typeface="Arial" pitchFamily="34" charset="0"/>
                <a:ea typeface="Arial Unicode MS" pitchFamily="34" charset="-128"/>
                <a:cs typeface="Arial Unicode MS" pitchFamily="34" charset="-128"/>
              </a:defRPr>
            </a:lvl4pPr>
            <a:lvl5pPr marL="2057400" indent="-22860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a:defRPr/>
            </a:pPr>
            <a:r>
              <a:rPr lang="de-DE" sz="900">
                <a:solidFill>
                  <a:srgbClr val="006491"/>
                </a:solidFill>
                <a:latin typeface="MyriadPro-Regular"/>
                <a:ea typeface="Myriad Pro"/>
                <a:cs typeface="Myriad Pro"/>
              </a:rPr>
              <a:t>© </a:t>
            </a:r>
            <a:r>
              <a:rPr lang="de-DE" sz="900" err="1">
                <a:solidFill>
                  <a:srgbClr val="006491"/>
                </a:solidFill>
                <a:latin typeface="MyriadPro-Regular"/>
                <a:ea typeface="Myriad Pro"/>
                <a:cs typeface="Myriad Pro"/>
              </a:rPr>
              <a:t>NRW.Europa</a:t>
            </a:r>
            <a:r>
              <a:rPr lang="de-DE" sz="900">
                <a:solidFill>
                  <a:srgbClr val="006491"/>
                </a:solidFill>
                <a:latin typeface="MyriadPro-Regular"/>
                <a:ea typeface="Myriad Pro"/>
                <a:cs typeface="Myriad Pro"/>
              </a:rPr>
              <a:t> 2019</a:t>
            </a:r>
          </a:p>
        </p:txBody>
      </p:sp>
    </p:spTree>
    <p:extLst>
      <p:ext uri="{BB962C8B-B14F-4D97-AF65-F5344CB8AC3E}">
        <p14:creationId xmlns:p14="http://schemas.microsoft.com/office/powerpoint/2010/main" val="754728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feld 4"/>
          <p:cNvSpPr txBox="1">
            <a:spLocks noChangeArrowheads="1"/>
          </p:cNvSpPr>
          <p:nvPr userDrawn="1"/>
        </p:nvSpPr>
        <p:spPr bwMode="auto">
          <a:xfrm>
            <a:off x="5326912" y="6492875"/>
            <a:ext cx="11528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Arial Unicode MS" pitchFamily="34" charset="-128"/>
                <a:cs typeface="Arial Unicode MS" pitchFamily="34" charset="-128"/>
              </a:defRPr>
            </a:lvl1pPr>
            <a:lvl2pPr marL="742950" indent="-285750">
              <a:defRPr sz="2400">
                <a:solidFill>
                  <a:schemeClr val="tx1"/>
                </a:solidFill>
                <a:latin typeface="Arial" pitchFamily="34" charset="0"/>
                <a:ea typeface="Arial Unicode MS" pitchFamily="34" charset="-128"/>
                <a:cs typeface="Arial Unicode MS" pitchFamily="34" charset="-128"/>
              </a:defRPr>
            </a:lvl2pPr>
            <a:lvl3pPr marL="1143000" indent="-228600">
              <a:defRPr sz="2400">
                <a:solidFill>
                  <a:schemeClr val="tx1"/>
                </a:solidFill>
                <a:latin typeface="Arial" pitchFamily="34" charset="0"/>
                <a:ea typeface="Arial Unicode MS" pitchFamily="34" charset="-128"/>
                <a:cs typeface="Arial Unicode MS" pitchFamily="34" charset="-128"/>
              </a:defRPr>
            </a:lvl3pPr>
            <a:lvl4pPr marL="1600200" indent="-228600">
              <a:defRPr sz="2400">
                <a:solidFill>
                  <a:schemeClr val="tx1"/>
                </a:solidFill>
                <a:latin typeface="Arial" pitchFamily="34" charset="0"/>
                <a:ea typeface="Arial Unicode MS" pitchFamily="34" charset="-128"/>
                <a:cs typeface="Arial Unicode MS" pitchFamily="34" charset="-128"/>
              </a:defRPr>
            </a:lvl4pPr>
            <a:lvl5pPr marL="2057400" indent="-22860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a:defRPr/>
            </a:pPr>
            <a:r>
              <a:rPr lang="de-DE" sz="900">
                <a:solidFill>
                  <a:srgbClr val="006491"/>
                </a:solidFill>
                <a:latin typeface="MyriadPro-Regular"/>
                <a:ea typeface="Myriad Pro"/>
                <a:cs typeface="Myriad Pro"/>
              </a:rPr>
              <a:t>© </a:t>
            </a:r>
            <a:r>
              <a:rPr lang="de-DE" sz="900" err="1">
                <a:solidFill>
                  <a:srgbClr val="006491"/>
                </a:solidFill>
                <a:latin typeface="MyriadPro-Regular"/>
                <a:ea typeface="Myriad Pro"/>
                <a:cs typeface="Myriad Pro"/>
              </a:rPr>
              <a:t>NRW.Europa</a:t>
            </a:r>
            <a:r>
              <a:rPr lang="de-DE" sz="900">
                <a:solidFill>
                  <a:srgbClr val="006491"/>
                </a:solidFill>
                <a:latin typeface="MyriadPro-Regular"/>
                <a:ea typeface="Myriad Pro"/>
                <a:cs typeface="Myriad Pro"/>
              </a:rPr>
              <a:t> 2019</a:t>
            </a:r>
          </a:p>
        </p:txBody>
      </p:sp>
    </p:spTree>
    <p:extLst>
      <p:ext uri="{BB962C8B-B14F-4D97-AF65-F5344CB8AC3E}">
        <p14:creationId xmlns:p14="http://schemas.microsoft.com/office/powerpoint/2010/main" val="4013341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feld 3"/>
          <p:cNvSpPr txBox="1">
            <a:spLocks noChangeArrowheads="1"/>
          </p:cNvSpPr>
          <p:nvPr userDrawn="1"/>
        </p:nvSpPr>
        <p:spPr bwMode="auto">
          <a:xfrm>
            <a:off x="7680176" y="476672"/>
            <a:ext cx="4248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Arial Unicode MS" pitchFamily="34" charset="-128"/>
                <a:cs typeface="Arial Unicode MS" pitchFamily="34" charset="-128"/>
              </a:defRPr>
            </a:lvl1pPr>
            <a:lvl2pPr marL="742950" indent="-285750">
              <a:defRPr sz="2400">
                <a:solidFill>
                  <a:schemeClr val="tx1"/>
                </a:solidFill>
                <a:latin typeface="Arial" pitchFamily="34" charset="0"/>
                <a:ea typeface="Arial Unicode MS" pitchFamily="34" charset="-128"/>
                <a:cs typeface="Arial Unicode MS" pitchFamily="34" charset="-128"/>
              </a:defRPr>
            </a:lvl2pPr>
            <a:lvl3pPr marL="1143000" indent="-228600">
              <a:defRPr sz="2400">
                <a:solidFill>
                  <a:schemeClr val="tx1"/>
                </a:solidFill>
                <a:latin typeface="Arial" pitchFamily="34" charset="0"/>
                <a:ea typeface="Arial Unicode MS" pitchFamily="34" charset="-128"/>
                <a:cs typeface="Arial Unicode MS" pitchFamily="34" charset="-128"/>
              </a:defRPr>
            </a:lvl3pPr>
            <a:lvl4pPr marL="1600200" indent="-228600">
              <a:defRPr sz="2400">
                <a:solidFill>
                  <a:schemeClr val="tx1"/>
                </a:solidFill>
                <a:latin typeface="Arial" pitchFamily="34" charset="0"/>
                <a:ea typeface="Arial Unicode MS" pitchFamily="34" charset="-128"/>
                <a:cs typeface="Arial Unicode MS" pitchFamily="34" charset="-128"/>
              </a:defRPr>
            </a:lvl4pPr>
            <a:lvl5pPr marL="2057400" indent="-22860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a:defRPr/>
            </a:pPr>
            <a:r>
              <a:rPr lang="de-DE" sz="1800" b="1">
                <a:solidFill>
                  <a:srgbClr val="FFFFFF"/>
                </a:solidFill>
                <a:latin typeface="Times New Roman" pitchFamily="18" charset="0"/>
                <a:cs typeface="Times New Roman" pitchFamily="18" charset="0"/>
              </a:rPr>
              <a:t>DEUTSCHLAND | Berlin-Brandenburg</a:t>
            </a:r>
          </a:p>
        </p:txBody>
      </p:sp>
      <p:sp>
        <p:nvSpPr>
          <p:cNvPr id="12" name="Rectángulo 4"/>
          <p:cNvSpPr>
            <a:spLocks noChangeArrowheads="1"/>
          </p:cNvSpPr>
          <p:nvPr userDrawn="1"/>
        </p:nvSpPr>
        <p:spPr bwMode="auto">
          <a:xfrm>
            <a:off x="464590" y="6467849"/>
            <a:ext cx="894797"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Arial Unicode MS" charset="0"/>
                <a:cs typeface="Arial Unicode MS" charset="0"/>
              </a:defRPr>
            </a:lvl1pPr>
            <a:lvl2pPr marL="742950" indent="-285750">
              <a:defRPr sz="2400">
                <a:solidFill>
                  <a:schemeClr val="tx1"/>
                </a:solidFill>
                <a:latin typeface="Arial" charset="0"/>
                <a:ea typeface="Arial Unicode MS" charset="0"/>
                <a:cs typeface="Arial Unicode MS" charset="0"/>
              </a:defRPr>
            </a:lvl2pPr>
            <a:lvl3pPr marL="1143000" indent="-228600">
              <a:defRPr sz="2400">
                <a:solidFill>
                  <a:schemeClr val="tx1"/>
                </a:solidFill>
                <a:latin typeface="Arial" charset="0"/>
                <a:ea typeface="Arial Unicode MS" charset="0"/>
                <a:cs typeface="Arial Unicode MS" charset="0"/>
              </a:defRPr>
            </a:lvl3pPr>
            <a:lvl4pPr marL="1600200" indent="-228600">
              <a:defRPr sz="2400">
                <a:solidFill>
                  <a:schemeClr val="tx1"/>
                </a:solidFill>
                <a:latin typeface="Arial" charset="0"/>
                <a:ea typeface="Arial Unicode MS" charset="0"/>
                <a:cs typeface="Arial Unicode MS" charset="0"/>
              </a:defRPr>
            </a:lvl4pPr>
            <a:lvl5pPr marL="2057400" indent="-228600">
              <a:defRPr sz="2400">
                <a:solidFill>
                  <a:schemeClr val="tx1"/>
                </a:solidFill>
                <a:latin typeface="Arial" charset="0"/>
                <a:ea typeface="Arial Unicode MS" charset="0"/>
                <a:cs typeface="Arial Unicode MS" charset="0"/>
              </a:defRPr>
            </a:lvl5pPr>
            <a:lvl6pPr marL="2514600" indent="-228600" eaLnBrk="0" fontAlgn="base" hangingPunct="0">
              <a:spcBef>
                <a:spcPct val="0"/>
              </a:spcBef>
              <a:spcAft>
                <a:spcPct val="0"/>
              </a:spcAft>
              <a:defRPr sz="2400">
                <a:solidFill>
                  <a:schemeClr val="tx1"/>
                </a:solidFill>
                <a:latin typeface="Arial" charset="0"/>
                <a:ea typeface="Arial Unicode MS" charset="0"/>
                <a:cs typeface="Arial Unicode MS" charset="0"/>
              </a:defRPr>
            </a:lvl6pPr>
            <a:lvl7pPr marL="2971800" indent="-228600" eaLnBrk="0" fontAlgn="base" hangingPunct="0">
              <a:spcBef>
                <a:spcPct val="0"/>
              </a:spcBef>
              <a:spcAft>
                <a:spcPct val="0"/>
              </a:spcAft>
              <a:defRPr sz="2400">
                <a:solidFill>
                  <a:schemeClr val="tx1"/>
                </a:solidFill>
                <a:latin typeface="Arial" charset="0"/>
                <a:ea typeface="Arial Unicode MS" charset="0"/>
                <a:cs typeface="Arial Unicode MS" charset="0"/>
              </a:defRPr>
            </a:lvl7pPr>
            <a:lvl8pPr marL="3429000" indent="-228600" eaLnBrk="0" fontAlgn="base" hangingPunct="0">
              <a:spcBef>
                <a:spcPct val="0"/>
              </a:spcBef>
              <a:spcAft>
                <a:spcPct val="0"/>
              </a:spcAft>
              <a:defRPr sz="2400">
                <a:solidFill>
                  <a:schemeClr val="tx1"/>
                </a:solidFill>
                <a:latin typeface="Arial" charset="0"/>
                <a:ea typeface="Arial Unicode MS" charset="0"/>
                <a:cs typeface="Arial Unicode MS" charset="0"/>
              </a:defRPr>
            </a:lvl8pPr>
            <a:lvl9pPr marL="3886200" indent="-228600" eaLnBrk="0" fontAlgn="base" hangingPunct="0">
              <a:spcBef>
                <a:spcPct val="0"/>
              </a:spcBef>
              <a:spcAft>
                <a:spcPct val="0"/>
              </a:spcAft>
              <a:defRPr sz="2400">
                <a:solidFill>
                  <a:schemeClr val="tx1"/>
                </a:solidFill>
                <a:latin typeface="Arial" charset="0"/>
                <a:ea typeface="Arial Unicode MS" charset="0"/>
                <a:cs typeface="Arial Unicode MS" charset="0"/>
              </a:defRPr>
            </a:lvl9pPr>
          </a:lstStyle>
          <a:p>
            <a:pPr>
              <a:defRPr/>
            </a:pPr>
            <a:r>
              <a:rPr lang="es-ES_tradnl" altLang="es-ES_tradnl" sz="2000" baseline="30000">
                <a:solidFill>
                  <a:srgbClr val="00567A"/>
                </a:solidFill>
                <a:latin typeface="MyriadPro-Regular" charset="0"/>
              </a:rPr>
              <a:t>een-bb.de</a:t>
            </a:r>
          </a:p>
        </p:txBody>
      </p:sp>
      <p:grpSp>
        <p:nvGrpSpPr>
          <p:cNvPr id="6" name="Gruppieren 5">
            <a:extLst>
              <a:ext uri="{FF2B5EF4-FFF2-40B4-BE49-F238E27FC236}">
                <a16:creationId xmlns:a16="http://schemas.microsoft.com/office/drawing/2014/main" id="{2551B633-7885-45D4-A4D9-9B34B5579755}"/>
              </a:ext>
            </a:extLst>
          </p:cNvPr>
          <p:cNvGrpSpPr/>
          <p:nvPr userDrawn="1"/>
        </p:nvGrpSpPr>
        <p:grpSpPr>
          <a:xfrm>
            <a:off x="9361876" y="5782661"/>
            <a:ext cx="2197197" cy="982705"/>
            <a:chOff x="9361876" y="5782661"/>
            <a:chExt cx="2197197" cy="982705"/>
          </a:xfrm>
        </p:grpSpPr>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0496" y="5955629"/>
              <a:ext cx="998577" cy="666000"/>
            </a:xfrm>
            <a:prstGeom prst="rect">
              <a:avLst/>
            </a:prstGeom>
          </p:spPr>
        </p:pic>
        <p:pic>
          <p:nvPicPr>
            <p:cNvPr id="5" name="Grafik 4" descr="Ein Bild, das Text enthält.&#10;&#10;Automatisch generierte Beschreibung">
              <a:extLst>
                <a:ext uri="{FF2B5EF4-FFF2-40B4-BE49-F238E27FC236}">
                  <a16:creationId xmlns:a16="http://schemas.microsoft.com/office/drawing/2014/main" id="{369FAED6-154D-4A8D-99D8-6D10A89A9DF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1876" y="5782661"/>
              <a:ext cx="982705" cy="982705"/>
            </a:xfrm>
            <a:prstGeom prst="rect">
              <a:avLst/>
            </a:prstGeom>
          </p:spPr>
        </p:pic>
      </p:grpSp>
      <p:grpSp>
        <p:nvGrpSpPr>
          <p:cNvPr id="7" name="Gruppieren 6">
            <a:extLst>
              <a:ext uri="{FF2B5EF4-FFF2-40B4-BE49-F238E27FC236}">
                <a16:creationId xmlns:a16="http://schemas.microsoft.com/office/drawing/2014/main" id="{A5677895-FED0-42B7-9F74-040C7E0CC3D5}"/>
              </a:ext>
            </a:extLst>
          </p:cNvPr>
          <p:cNvGrpSpPr/>
          <p:nvPr userDrawn="1"/>
        </p:nvGrpSpPr>
        <p:grpSpPr>
          <a:xfrm>
            <a:off x="5327021" y="6062364"/>
            <a:ext cx="3818940" cy="423297"/>
            <a:chOff x="5327021" y="6169680"/>
            <a:chExt cx="3818940" cy="423297"/>
          </a:xfrm>
        </p:grpSpPr>
        <p:pic>
          <p:nvPicPr>
            <p:cNvPr id="14" name="Grafik 13" descr="Ein Bild, das Text enthält.&#10;&#10;Automatisch generierte Beschreibung">
              <a:extLst>
                <a:ext uri="{FF2B5EF4-FFF2-40B4-BE49-F238E27FC236}">
                  <a16:creationId xmlns:a16="http://schemas.microsoft.com/office/drawing/2014/main" id="{DEFE2097-E3E8-4055-BAB0-33A3788C21E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5772" t="1" r="14872" b="10936"/>
            <a:stretch/>
          </p:blipFill>
          <p:spPr>
            <a:xfrm>
              <a:off x="5327021" y="6169680"/>
              <a:ext cx="1373433" cy="423297"/>
            </a:xfrm>
            <a:prstGeom prst="rect">
              <a:avLst/>
            </a:prstGeom>
          </p:spPr>
        </p:pic>
        <p:pic>
          <p:nvPicPr>
            <p:cNvPr id="15" name="Google Shape;16;p2" descr="Ein Bild, das Text enthält.&#10;&#10;Automatisch generierte Beschreibung">
              <a:extLst>
                <a:ext uri="{FF2B5EF4-FFF2-40B4-BE49-F238E27FC236}">
                  <a16:creationId xmlns:a16="http://schemas.microsoft.com/office/drawing/2014/main" id="{397B3020-467E-498F-B2B8-17044766C1F6}"/>
                </a:ext>
              </a:extLst>
            </p:cNvPr>
            <p:cNvPicPr preferRelativeResize="0"/>
            <p:nvPr userDrawn="1"/>
          </p:nvPicPr>
          <p:blipFill rotWithShape="1">
            <a:blip r:embed="rId5">
              <a:alphaModFix/>
            </a:blip>
            <a:srcRect/>
            <a:stretch/>
          </p:blipFill>
          <p:spPr>
            <a:xfrm>
              <a:off x="6889518" y="6195688"/>
              <a:ext cx="2256443" cy="371280"/>
            </a:xfrm>
            <a:prstGeom prst="rect">
              <a:avLst/>
            </a:prstGeom>
            <a:noFill/>
            <a:ln>
              <a:noFill/>
            </a:ln>
          </p:spPr>
        </p:pic>
      </p:grpSp>
    </p:spTree>
    <p:extLst>
      <p:ext uri="{BB962C8B-B14F-4D97-AF65-F5344CB8AC3E}">
        <p14:creationId xmlns:p14="http://schemas.microsoft.com/office/powerpoint/2010/main" val="2435154223"/>
      </p:ext>
    </p:extLst>
  </p:cSld>
  <p:clrMapOvr>
    <a:masterClrMapping/>
  </p:clrMapOvr>
  <p:transition spd="slow" advClick="0" advTm="10000">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4397295"/>
      </p:ext>
    </p:extLst>
  </p:cSld>
  <p:clrMapOvr>
    <a:masterClrMapping/>
  </p:clrMapOvr>
  <p:transition spd="slow" advClick="0" advTm="10000">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90051921"/>
      </p:ext>
    </p:extLst>
  </p:cSld>
  <p:clrMapOvr>
    <a:masterClrMapping/>
  </p:clrMapOvr>
  <p:transition spd="slow" advClick="0" advTm="10000">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1339909"/>
      </p:ext>
    </p:extLst>
  </p:cSld>
  <p:clrMapOvr>
    <a:masterClrMapping/>
  </p:clrMapOvr>
  <p:transition spd="slow" advClick="0" advTm="10000">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779916"/>
      </p:ext>
    </p:extLst>
  </p:cSld>
  <p:clrMapOvr>
    <a:masterClrMapping/>
  </p:clrMapOvr>
  <p:transition spd="slow" advClick="0" advTm="10000">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69064960"/>
      </p:ext>
    </p:extLst>
  </p:cSld>
  <p:clrMapOvr>
    <a:masterClrMapping/>
  </p:clrMapOvr>
  <p:transition spd="slow" advClick="0" advTm="10000">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ángulo 4">
            <a:extLst>
              <a:ext uri="{FF2B5EF4-FFF2-40B4-BE49-F238E27FC236}">
                <a16:creationId xmlns:a16="http://schemas.microsoft.com/office/drawing/2014/main" id="{4954A3CA-A605-45D9-99A4-03F27484874B}"/>
              </a:ext>
            </a:extLst>
          </p:cNvPr>
          <p:cNvSpPr>
            <a:spLocks noChangeArrowheads="1"/>
          </p:cNvSpPr>
          <p:nvPr userDrawn="1"/>
        </p:nvSpPr>
        <p:spPr bwMode="auto">
          <a:xfrm>
            <a:off x="464590" y="6467849"/>
            <a:ext cx="894797"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Arial Unicode MS" charset="0"/>
                <a:cs typeface="Arial Unicode MS" charset="0"/>
              </a:defRPr>
            </a:lvl1pPr>
            <a:lvl2pPr marL="742950" indent="-285750">
              <a:defRPr sz="2400">
                <a:solidFill>
                  <a:schemeClr val="tx1"/>
                </a:solidFill>
                <a:latin typeface="Arial" charset="0"/>
                <a:ea typeface="Arial Unicode MS" charset="0"/>
                <a:cs typeface="Arial Unicode MS" charset="0"/>
              </a:defRPr>
            </a:lvl2pPr>
            <a:lvl3pPr marL="1143000" indent="-228600">
              <a:defRPr sz="2400">
                <a:solidFill>
                  <a:schemeClr val="tx1"/>
                </a:solidFill>
                <a:latin typeface="Arial" charset="0"/>
                <a:ea typeface="Arial Unicode MS" charset="0"/>
                <a:cs typeface="Arial Unicode MS" charset="0"/>
              </a:defRPr>
            </a:lvl3pPr>
            <a:lvl4pPr marL="1600200" indent="-228600">
              <a:defRPr sz="2400">
                <a:solidFill>
                  <a:schemeClr val="tx1"/>
                </a:solidFill>
                <a:latin typeface="Arial" charset="0"/>
                <a:ea typeface="Arial Unicode MS" charset="0"/>
                <a:cs typeface="Arial Unicode MS" charset="0"/>
              </a:defRPr>
            </a:lvl4pPr>
            <a:lvl5pPr marL="2057400" indent="-228600">
              <a:defRPr sz="2400">
                <a:solidFill>
                  <a:schemeClr val="tx1"/>
                </a:solidFill>
                <a:latin typeface="Arial" charset="0"/>
                <a:ea typeface="Arial Unicode MS" charset="0"/>
                <a:cs typeface="Arial Unicode MS" charset="0"/>
              </a:defRPr>
            </a:lvl5pPr>
            <a:lvl6pPr marL="2514600" indent="-228600" eaLnBrk="0" fontAlgn="base" hangingPunct="0">
              <a:spcBef>
                <a:spcPct val="0"/>
              </a:spcBef>
              <a:spcAft>
                <a:spcPct val="0"/>
              </a:spcAft>
              <a:defRPr sz="2400">
                <a:solidFill>
                  <a:schemeClr val="tx1"/>
                </a:solidFill>
                <a:latin typeface="Arial" charset="0"/>
                <a:ea typeface="Arial Unicode MS" charset="0"/>
                <a:cs typeface="Arial Unicode MS" charset="0"/>
              </a:defRPr>
            </a:lvl6pPr>
            <a:lvl7pPr marL="2971800" indent="-228600" eaLnBrk="0" fontAlgn="base" hangingPunct="0">
              <a:spcBef>
                <a:spcPct val="0"/>
              </a:spcBef>
              <a:spcAft>
                <a:spcPct val="0"/>
              </a:spcAft>
              <a:defRPr sz="2400">
                <a:solidFill>
                  <a:schemeClr val="tx1"/>
                </a:solidFill>
                <a:latin typeface="Arial" charset="0"/>
                <a:ea typeface="Arial Unicode MS" charset="0"/>
                <a:cs typeface="Arial Unicode MS" charset="0"/>
              </a:defRPr>
            </a:lvl7pPr>
            <a:lvl8pPr marL="3429000" indent="-228600" eaLnBrk="0" fontAlgn="base" hangingPunct="0">
              <a:spcBef>
                <a:spcPct val="0"/>
              </a:spcBef>
              <a:spcAft>
                <a:spcPct val="0"/>
              </a:spcAft>
              <a:defRPr sz="2400">
                <a:solidFill>
                  <a:schemeClr val="tx1"/>
                </a:solidFill>
                <a:latin typeface="Arial" charset="0"/>
                <a:ea typeface="Arial Unicode MS" charset="0"/>
                <a:cs typeface="Arial Unicode MS" charset="0"/>
              </a:defRPr>
            </a:lvl8pPr>
            <a:lvl9pPr marL="3886200" indent="-228600" eaLnBrk="0" fontAlgn="base" hangingPunct="0">
              <a:spcBef>
                <a:spcPct val="0"/>
              </a:spcBef>
              <a:spcAft>
                <a:spcPct val="0"/>
              </a:spcAft>
              <a:defRPr sz="2400">
                <a:solidFill>
                  <a:schemeClr val="tx1"/>
                </a:solidFill>
                <a:latin typeface="Arial" charset="0"/>
                <a:ea typeface="Arial Unicode MS" charset="0"/>
                <a:cs typeface="Arial Unicode MS" charset="0"/>
              </a:defRPr>
            </a:lvl9pPr>
          </a:lstStyle>
          <a:p>
            <a:pPr>
              <a:defRPr/>
            </a:pPr>
            <a:r>
              <a:rPr lang="es-ES_tradnl" altLang="es-ES_tradnl" sz="2000" baseline="30000">
                <a:solidFill>
                  <a:srgbClr val="00567A"/>
                </a:solidFill>
                <a:latin typeface="MyriadPro-Regular" charset="0"/>
              </a:rPr>
              <a:t>een-bb.de</a:t>
            </a:r>
          </a:p>
        </p:txBody>
      </p:sp>
      <p:grpSp>
        <p:nvGrpSpPr>
          <p:cNvPr id="4" name="Gruppieren 3">
            <a:extLst>
              <a:ext uri="{FF2B5EF4-FFF2-40B4-BE49-F238E27FC236}">
                <a16:creationId xmlns:a16="http://schemas.microsoft.com/office/drawing/2014/main" id="{B27E0A6A-5612-4C51-AB8D-F27026AAE9FA}"/>
              </a:ext>
            </a:extLst>
          </p:cNvPr>
          <p:cNvGrpSpPr/>
          <p:nvPr userDrawn="1"/>
        </p:nvGrpSpPr>
        <p:grpSpPr>
          <a:xfrm>
            <a:off x="9392136" y="5788826"/>
            <a:ext cx="2166937" cy="998576"/>
            <a:chOff x="9392136" y="5788826"/>
            <a:chExt cx="2166937" cy="998576"/>
          </a:xfrm>
        </p:grpSpPr>
        <p:pic>
          <p:nvPicPr>
            <p:cNvPr id="5" name="Grafik 4">
              <a:extLst>
                <a:ext uri="{FF2B5EF4-FFF2-40B4-BE49-F238E27FC236}">
                  <a16:creationId xmlns:a16="http://schemas.microsoft.com/office/drawing/2014/main" id="{73C73496-FF1C-4D20-9A83-429E38FAF2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0496" y="5955629"/>
              <a:ext cx="998577" cy="666000"/>
            </a:xfrm>
            <a:prstGeom prst="rect">
              <a:avLst/>
            </a:prstGeom>
          </p:spPr>
        </p:pic>
        <p:pic>
          <p:nvPicPr>
            <p:cNvPr id="6" name="Grafik 5">
              <a:extLst>
                <a:ext uri="{FF2B5EF4-FFF2-40B4-BE49-F238E27FC236}">
                  <a16:creationId xmlns:a16="http://schemas.microsoft.com/office/drawing/2014/main" id="{A11F4709-8147-4799-9004-2E7B8E9FDA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92136" y="5788826"/>
              <a:ext cx="998576" cy="998576"/>
            </a:xfrm>
            <a:prstGeom prst="rect">
              <a:avLst/>
            </a:prstGeom>
          </p:spPr>
        </p:pic>
      </p:grpSp>
    </p:spTree>
    <p:extLst>
      <p:ext uri="{BB962C8B-B14F-4D97-AF65-F5344CB8AC3E}">
        <p14:creationId xmlns:p14="http://schemas.microsoft.com/office/powerpoint/2010/main" val="4085239324"/>
      </p:ext>
    </p:extLst>
  </p:cSld>
  <p:clrMapOvr>
    <a:masterClrMapping/>
  </p:clrMapOvr>
  <p:transition spd="slow" advClick="0" advTm="10000">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93996906"/>
      </p:ext>
    </p:extLst>
  </p:cSld>
  <p:clrMapOvr>
    <a:masterClrMapping/>
  </p:clrMapOvr>
  <p:transition spd="slow" advClick="0" advTm="10000">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03392716"/>
      </p:ext>
    </p:extLst>
  </p:cSld>
  <p:clrMapOvr>
    <a:masterClrMapping/>
  </p:clrMapOvr>
  <p:transition spd="slow" advClick="0" advTm="1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9718007"/>
      </p:ext>
    </p:extLst>
  </p:cSld>
  <p:clrMapOvr>
    <a:masterClrMapping/>
  </p:clrMapOvr>
  <p:transition spd="slow" advClick="0" advTm="10000">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6228077"/>
      </p:ext>
    </p:extLst>
  </p:cSld>
  <p:clrMapOvr>
    <a:masterClrMapping/>
  </p:clrMapOvr>
  <p:transition spd="slow" advClick="0" advTm="1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93250994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688604818"/>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588339774"/>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04234157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80383927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7.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17" Type="http://schemas.openxmlformats.org/officeDocument/2006/relationships/image" Target="../media/image11.jpeg"/><Relationship Id="rId2" Type="http://schemas.openxmlformats.org/officeDocument/2006/relationships/slideLayout" Target="../slideLayouts/slideLayout21.xml"/><Relationship Id="rId16" Type="http://schemas.openxmlformats.org/officeDocument/2006/relationships/image" Target="../media/image10.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9.jpe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2.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830" r:id="rId2"/>
    <p:sldLayoutId id="2147483657" r:id="rId3"/>
    <p:sldLayoutId id="2147483826" r:id="rId4"/>
    <p:sldLayoutId id="2147483651" r:id="rId5"/>
    <p:sldLayoutId id="2147483837" r:id="rId6"/>
    <p:sldLayoutId id="2147483838" r:id="rId7"/>
    <p:sldLayoutId id="2147483650" r:id="rId8"/>
    <p:sldLayoutId id="2147483828" r:id="rId9"/>
    <p:sldLayoutId id="2147483652" r:id="rId10"/>
    <p:sldLayoutId id="2147483829" r:id="rId11"/>
    <p:sldLayoutId id="2147483653" r:id="rId12"/>
    <p:sldLayoutId id="2147483654" r:id="rId13"/>
    <p:sldLayoutId id="2147483659" r:id="rId14"/>
    <p:sldLayoutId id="2147483658" r:id="rId15"/>
    <p:sldLayoutId id="2147483834" r:id="rId16"/>
    <p:sldLayoutId id="2147483835" r:id="rId17"/>
    <p:sldLayoutId id="2147483836" r:id="rId18"/>
    <p:sldLayoutId id="2147483655" r:id="rId19"/>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Imagen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924" y="8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ángulo 4"/>
          <p:cNvSpPr>
            <a:spLocks noChangeArrowheads="1"/>
          </p:cNvSpPr>
          <p:nvPr userDrawn="1"/>
        </p:nvSpPr>
        <p:spPr bwMode="auto">
          <a:xfrm>
            <a:off x="464590" y="6467849"/>
            <a:ext cx="894797"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Arial Unicode MS" charset="0"/>
                <a:cs typeface="Arial Unicode MS" charset="0"/>
              </a:defRPr>
            </a:lvl1pPr>
            <a:lvl2pPr marL="742950" indent="-285750">
              <a:defRPr sz="2400">
                <a:solidFill>
                  <a:schemeClr val="tx1"/>
                </a:solidFill>
                <a:latin typeface="Arial" charset="0"/>
                <a:ea typeface="Arial Unicode MS" charset="0"/>
                <a:cs typeface="Arial Unicode MS" charset="0"/>
              </a:defRPr>
            </a:lvl2pPr>
            <a:lvl3pPr marL="1143000" indent="-228600">
              <a:defRPr sz="2400">
                <a:solidFill>
                  <a:schemeClr val="tx1"/>
                </a:solidFill>
                <a:latin typeface="Arial" charset="0"/>
                <a:ea typeface="Arial Unicode MS" charset="0"/>
                <a:cs typeface="Arial Unicode MS" charset="0"/>
              </a:defRPr>
            </a:lvl3pPr>
            <a:lvl4pPr marL="1600200" indent="-228600">
              <a:defRPr sz="2400">
                <a:solidFill>
                  <a:schemeClr val="tx1"/>
                </a:solidFill>
                <a:latin typeface="Arial" charset="0"/>
                <a:ea typeface="Arial Unicode MS" charset="0"/>
                <a:cs typeface="Arial Unicode MS" charset="0"/>
              </a:defRPr>
            </a:lvl4pPr>
            <a:lvl5pPr marL="2057400" indent="-228600">
              <a:defRPr sz="2400">
                <a:solidFill>
                  <a:schemeClr val="tx1"/>
                </a:solidFill>
                <a:latin typeface="Arial" charset="0"/>
                <a:ea typeface="Arial Unicode MS" charset="0"/>
                <a:cs typeface="Arial Unicode MS" charset="0"/>
              </a:defRPr>
            </a:lvl5pPr>
            <a:lvl6pPr marL="2514600" indent="-228600" eaLnBrk="0" fontAlgn="base" hangingPunct="0">
              <a:spcBef>
                <a:spcPct val="0"/>
              </a:spcBef>
              <a:spcAft>
                <a:spcPct val="0"/>
              </a:spcAft>
              <a:defRPr sz="2400">
                <a:solidFill>
                  <a:schemeClr val="tx1"/>
                </a:solidFill>
                <a:latin typeface="Arial" charset="0"/>
                <a:ea typeface="Arial Unicode MS" charset="0"/>
                <a:cs typeface="Arial Unicode MS" charset="0"/>
              </a:defRPr>
            </a:lvl6pPr>
            <a:lvl7pPr marL="2971800" indent="-228600" eaLnBrk="0" fontAlgn="base" hangingPunct="0">
              <a:spcBef>
                <a:spcPct val="0"/>
              </a:spcBef>
              <a:spcAft>
                <a:spcPct val="0"/>
              </a:spcAft>
              <a:defRPr sz="2400">
                <a:solidFill>
                  <a:schemeClr val="tx1"/>
                </a:solidFill>
                <a:latin typeface="Arial" charset="0"/>
                <a:ea typeface="Arial Unicode MS" charset="0"/>
                <a:cs typeface="Arial Unicode MS" charset="0"/>
              </a:defRPr>
            </a:lvl7pPr>
            <a:lvl8pPr marL="3429000" indent="-228600" eaLnBrk="0" fontAlgn="base" hangingPunct="0">
              <a:spcBef>
                <a:spcPct val="0"/>
              </a:spcBef>
              <a:spcAft>
                <a:spcPct val="0"/>
              </a:spcAft>
              <a:defRPr sz="2400">
                <a:solidFill>
                  <a:schemeClr val="tx1"/>
                </a:solidFill>
                <a:latin typeface="Arial" charset="0"/>
                <a:ea typeface="Arial Unicode MS" charset="0"/>
                <a:cs typeface="Arial Unicode MS" charset="0"/>
              </a:defRPr>
            </a:lvl8pPr>
            <a:lvl9pPr marL="3886200" indent="-228600" eaLnBrk="0" fontAlgn="base" hangingPunct="0">
              <a:spcBef>
                <a:spcPct val="0"/>
              </a:spcBef>
              <a:spcAft>
                <a:spcPct val="0"/>
              </a:spcAft>
              <a:defRPr sz="2400">
                <a:solidFill>
                  <a:schemeClr val="tx1"/>
                </a:solidFill>
                <a:latin typeface="Arial" charset="0"/>
                <a:ea typeface="Arial Unicode MS" charset="0"/>
                <a:cs typeface="Arial Unicode MS" charset="0"/>
              </a:defRPr>
            </a:lvl9pPr>
          </a:lstStyle>
          <a:p>
            <a:pPr>
              <a:defRPr/>
            </a:pPr>
            <a:r>
              <a:rPr lang="es-ES_tradnl" altLang="es-ES_tradnl" sz="2000" baseline="30000">
                <a:solidFill>
                  <a:srgbClr val="00567A"/>
                </a:solidFill>
                <a:latin typeface="MyriadPro-Regular" charset="0"/>
              </a:rPr>
              <a:t>een-bb.de</a:t>
            </a:r>
          </a:p>
        </p:txBody>
      </p:sp>
      <p:grpSp>
        <p:nvGrpSpPr>
          <p:cNvPr id="9" name="Gruppieren 8">
            <a:extLst>
              <a:ext uri="{FF2B5EF4-FFF2-40B4-BE49-F238E27FC236}">
                <a16:creationId xmlns:a16="http://schemas.microsoft.com/office/drawing/2014/main" id="{A0F415B3-039B-4D28-B376-13D34100F8D1}"/>
              </a:ext>
            </a:extLst>
          </p:cNvPr>
          <p:cNvGrpSpPr/>
          <p:nvPr userDrawn="1"/>
        </p:nvGrpSpPr>
        <p:grpSpPr>
          <a:xfrm>
            <a:off x="9337239" y="5732987"/>
            <a:ext cx="2197197" cy="982705"/>
            <a:chOff x="9361876" y="5782661"/>
            <a:chExt cx="2197197" cy="982705"/>
          </a:xfrm>
        </p:grpSpPr>
        <p:pic>
          <p:nvPicPr>
            <p:cNvPr id="13" name="Grafik 12">
              <a:extLst>
                <a:ext uri="{FF2B5EF4-FFF2-40B4-BE49-F238E27FC236}">
                  <a16:creationId xmlns:a16="http://schemas.microsoft.com/office/drawing/2014/main" id="{66A0EA84-A559-4FB8-ABB4-3E7C6C31B5E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560496" y="5955629"/>
              <a:ext cx="998577" cy="666000"/>
            </a:xfrm>
            <a:prstGeom prst="rect">
              <a:avLst/>
            </a:prstGeom>
          </p:spPr>
        </p:pic>
        <p:pic>
          <p:nvPicPr>
            <p:cNvPr id="14" name="Grafik 13" descr="Ein Bild, das Text enthält.&#10;&#10;Automatisch generierte Beschreibung">
              <a:extLst>
                <a:ext uri="{FF2B5EF4-FFF2-40B4-BE49-F238E27FC236}">
                  <a16:creationId xmlns:a16="http://schemas.microsoft.com/office/drawing/2014/main" id="{F7E46950-34EA-4849-90DD-E8650F31BBF3}"/>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361876" y="5782661"/>
              <a:ext cx="982705" cy="982705"/>
            </a:xfrm>
            <a:prstGeom prst="rect">
              <a:avLst/>
            </a:prstGeom>
          </p:spPr>
        </p:pic>
      </p:grpSp>
      <p:grpSp>
        <p:nvGrpSpPr>
          <p:cNvPr id="15" name="Gruppieren 14">
            <a:extLst>
              <a:ext uri="{FF2B5EF4-FFF2-40B4-BE49-F238E27FC236}">
                <a16:creationId xmlns:a16="http://schemas.microsoft.com/office/drawing/2014/main" id="{43CA69E5-B094-4FA7-A9C6-1945A9C28FD5}"/>
              </a:ext>
            </a:extLst>
          </p:cNvPr>
          <p:cNvGrpSpPr/>
          <p:nvPr userDrawn="1"/>
        </p:nvGrpSpPr>
        <p:grpSpPr>
          <a:xfrm>
            <a:off x="5329235" y="6198332"/>
            <a:ext cx="3818940" cy="423297"/>
            <a:chOff x="5327021" y="6169680"/>
            <a:chExt cx="3818940" cy="423297"/>
          </a:xfrm>
        </p:grpSpPr>
        <p:pic>
          <p:nvPicPr>
            <p:cNvPr id="16" name="Grafik 15" descr="Ein Bild, das Text enthält.&#10;&#10;Automatisch generierte Beschreibung">
              <a:extLst>
                <a:ext uri="{FF2B5EF4-FFF2-40B4-BE49-F238E27FC236}">
                  <a16:creationId xmlns:a16="http://schemas.microsoft.com/office/drawing/2014/main" id="{20E9FEEC-772B-4C68-9A2F-1A0633803029}"/>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15772" t="1" r="14872" b="10936"/>
            <a:stretch/>
          </p:blipFill>
          <p:spPr>
            <a:xfrm>
              <a:off x="5327021" y="6169680"/>
              <a:ext cx="1373433" cy="423297"/>
            </a:xfrm>
            <a:prstGeom prst="rect">
              <a:avLst/>
            </a:prstGeom>
          </p:spPr>
        </p:pic>
        <p:pic>
          <p:nvPicPr>
            <p:cNvPr id="17" name="Google Shape;16;p2" descr="Ein Bild, das Text enthält.&#10;&#10;Automatisch generierte Beschreibung">
              <a:extLst>
                <a:ext uri="{FF2B5EF4-FFF2-40B4-BE49-F238E27FC236}">
                  <a16:creationId xmlns:a16="http://schemas.microsoft.com/office/drawing/2014/main" id="{4D7A6886-DB90-4628-A6EB-BF0392443747}"/>
                </a:ext>
              </a:extLst>
            </p:cNvPr>
            <p:cNvPicPr preferRelativeResize="0"/>
            <p:nvPr userDrawn="1"/>
          </p:nvPicPr>
          <p:blipFill rotWithShape="1">
            <a:blip r:embed="rId17">
              <a:alphaModFix/>
            </a:blip>
            <a:srcRect/>
            <a:stretch/>
          </p:blipFill>
          <p:spPr>
            <a:xfrm>
              <a:off x="6889518" y="6195688"/>
              <a:ext cx="2256443" cy="371280"/>
            </a:xfrm>
            <a:prstGeom prst="rect">
              <a:avLst/>
            </a:prstGeom>
            <a:noFill/>
            <a:ln>
              <a:noFill/>
            </a:ln>
          </p:spPr>
        </p:pic>
      </p:grpSp>
    </p:spTree>
    <p:extLst>
      <p:ext uri="{BB962C8B-B14F-4D97-AF65-F5344CB8AC3E}">
        <p14:creationId xmlns:p14="http://schemas.microsoft.com/office/powerpoint/2010/main" val="316890709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4" charset="-128"/>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 y="0"/>
            <a:ext cx="12221845" cy="2348880"/>
          </a:xfrm>
          <a:prstGeom prst="rect">
            <a:avLst/>
          </a:prstGeom>
        </p:spPr>
      </p:pic>
    </p:spTree>
    <p:extLst>
      <p:ext uri="{BB962C8B-B14F-4D97-AF65-F5344CB8AC3E}">
        <p14:creationId xmlns:p14="http://schemas.microsoft.com/office/powerpoint/2010/main" val="56417530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advClick="0" advTm="10000">
    <p:wipe/>
  </p:transition>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4" charset="-128"/>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eur-lex.europa.eu/legal-content/EN/TXT/PDF/?uri=CELEX:52025DC0074"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s://transport.ec.europa.eu/document/download/89b3143e-09b6-4ae6-a826-932b90ed0816_en?filename=Communication%20-%20Action%20Plan.pdf"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hyperlink" Target="https://ec.europa.eu/commission/presscorner/detail/en/qanda_25_636" TargetMode="External"/><Relationship Id="rId4" Type="http://schemas.openxmlformats.org/officeDocument/2006/relationships/hyperlink" Target="https://transport.ec.europa.eu/document/download/1498648c-63fc-4715-975d-ccbc64703da5_en?filename=Communication%20-%20Decarbonising%20corporate%20fleets.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c.europa.eu/commission/presscorner/detail/de/statement_25_673"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hyperlink" Target="https://www.consilium.europa.eu/en/press/press-releases/2025/03/06/european-council-conclusions-on-ukraine-6-march-202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hyperlink" Target="https://commission.europa.eu/topics/eu-competitiveness/union-skills_en"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climate.ec.europa.eu/document/download/9fbce2e3-5052-4d61-874a-54af0c7dbf55_en?filename=c_2025_881_part_1_en.pdf&amp;prefLang=de" TargetMode="Externa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hyperlink" Target="https://ec.europa.eu/regional_policy/projects/regio-stars-awards_en"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ec.europa.eu/commission/presscorner/detail/de/ip_25_486"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hyperlink" Target="https://eur-lex.europa.eu/legal-content/DE/TXT/?uri=CELEX:52025DC0046#footnote33" TargetMode="External"/><Relationship Id="rId4" Type="http://schemas.openxmlformats.org/officeDocument/2006/relationships/hyperlink" Target="https://citizens.ec.europa.eu/index_d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tps://eur-lex.europa.eu/legal-content/DE/TXT/?uri=CELEX:52025DC00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8971" y="1570383"/>
            <a:ext cx="10979363" cy="872647"/>
          </a:xfrm>
        </p:spPr>
        <p:txBody>
          <a:bodyPr>
            <a:normAutofit fontScale="90000"/>
          </a:bodyPr>
          <a:lstStyle/>
          <a:p>
            <a:r>
              <a:rPr lang="de-DE" dirty="0">
                <a:cs typeface="Arial"/>
              </a:rPr>
              <a:t>Entwicklungen und Initiativen der Kommission in den ersten 100 Tagen</a:t>
            </a:r>
          </a:p>
        </p:txBody>
      </p:sp>
      <p:sp>
        <p:nvSpPr>
          <p:cNvPr id="4" name="Text Placeholder 3"/>
          <p:cNvSpPr>
            <a:spLocks noGrp="1"/>
          </p:cNvSpPr>
          <p:nvPr>
            <p:ph type="body" sz="quarter" idx="13"/>
          </p:nvPr>
        </p:nvSpPr>
        <p:spPr>
          <a:xfrm>
            <a:off x="7010400" y="5118847"/>
            <a:ext cx="5040313" cy="1485377"/>
          </a:xfrm>
        </p:spPr>
        <p:txBody>
          <a:bodyPr/>
          <a:lstStyle/>
          <a:p>
            <a:r>
              <a:rPr lang="de-DE" b="1" i="0" dirty="0"/>
              <a:t>Andrea Lamprecht</a:t>
            </a:r>
            <a:endParaRPr lang="de-DE" b="1" i="0" dirty="0">
              <a:cs typeface="Arial"/>
            </a:endParaRPr>
          </a:p>
          <a:p>
            <a:r>
              <a:rPr lang="de-DE" b="1" i="0" dirty="0"/>
              <a:t>GD REGIO.F2</a:t>
            </a:r>
            <a:endParaRPr lang="de-DE" b="1" i="0" dirty="0">
              <a:cs typeface="Arial"/>
            </a:endParaRPr>
          </a:p>
        </p:txBody>
      </p:sp>
    </p:spTree>
    <p:extLst>
      <p:ext uri="{BB962C8B-B14F-4D97-AF65-F5344CB8AC3E}">
        <p14:creationId xmlns:p14="http://schemas.microsoft.com/office/powerpoint/2010/main" val="774504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C63EE941-3F37-9A54-A178-6808356E4966}"/>
              </a:ext>
            </a:extLst>
          </p:cNvPr>
          <p:cNvSpPr>
            <a:spLocks noGrp="1"/>
          </p:cNvSpPr>
          <p:nvPr>
            <p:ph sz="half" idx="2"/>
          </p:nvPr>
        </p:nvSpPr>
        <p:spPr>
          <a:xfrm>
            <a:off x="6715251" y="782357"/>
            <a:ext cx="5296639" cy="5732059"/>
          </a:xfrm>
        </p:spPr>
        <p:txBody>
          <a:bodyPr/>
          <a:lstStyle/>
          <a:p>
            <a:r>
              <a:rPr lang="de-DE" sz="1800">
                <a:solidFill>
                  <a:schemeClr val="tx2"/>
                </a:solidFill>
                <a:latin typeface="+mj-lt"/>
                <a:ea typeface="+mj-ea"/>
                <a:cs typeface="+mj-cs"/>
              </a:rPr>
              <a:t>Mitteilung </a:t>
            </a:r>
            <a:r>
              <a:rPr lang="de-DE" sz="1800">
                <a:solidFill>
                  <a:schemeClr val="tx2"/>
                </a:solidFill>
                <a:latin typeface="+mj-lt"/>
                <a:ea typeface="+mj-ea"/>
                <a:cs typeface="+mj-cs"/>
                <a:hlinkClick r:id="rId3"/>
              </a:rPr>
              <a:t>COM(2025) 85 </a:t>
            </a:r>
            <a:r>
              <a:rPr lang="de-DE" sz="1800">
                <a:solidFill>
                  <a:schemeClr val="tx2"/>
                </a:solidFill>
                <a:latin typeface="+mj-lt"/>
                <a:ea typeface="+mj-ea"/>
                <a:cs typeface="+mj-cs"/>
              </a:rPr>
              <a:t>vom 26.02.2025</a:t>
            </a:r>
          </a:p>
          <a:p>
            <a:r>
              <a:rPr lang="de-DE" sz="1800" b="1" i="1">
                <a:solidFill>
                  <a:schemeClr val="tx2"/>
                </a:solidFill>
                <a:latin typeface="+mj-lt"/>
                <a:ea typeface="+mj-ea"/>
                <a:cs typeface="+mj-cs"/>
              </a:rPr>
              <a:t>Schwerpunkte</a:t>
            </a:r>
            <a:r>
              <a:rPr lang="de-DE" sz="1800">
                <a:solidFill>
                  <a:schemeClr val="tx2"/>
                </a:solidFill>
                <a:latin typeface="+mj-lt"/>
                <a:ea typeface="+mj-ea"/>
                <a:cs typeface="+mj-cs"/>
              </a:rPr>
              <a:t>:</a:t>
            </a:r>
          </a:p>
          <a:p>
            <a:pPr marL="342900" indent="-342900">
              <a:buFont typeface="Arial" panose="020B0604020202020204" pitchFamily="34" charset="0"/>
              <a:buChar char="•"/>
            </a:pPr>
            <a:r>
              <a:rPr lang="de-DE" sz="1800">
                <a:solidFill>
                  <a:schemeClr val="tx2"/>
                </a:solidFill>
                <a:latin typeface="+mj-lt"/>
                <a:ea typeface="+mj-ea"/>
                <a:cs typeface="+mj-cs"/>
              </a:rPr>
              <a:t>Zugang zu bezahlbarer Energie</a:t>
            </a:r>
          </a:p>
          <a:p>
            <a:pPr marL="342900" indent="-342900">
              <a:buFont typeface="Arial" panose="020B0604020202020204" pitchFamily="34" charset="0"/>
              <a:buChar char="•"/>
            </a:pPr>
            <a:r>
              <a:rPr lang="de-DE" sz="1800">
                <a:solidFill>
                  <a:schemeClr val="tx2"/>
                </a:solidFill>
                <a:latin typeface="+mj-lt"/>
                <a:ea typeface="+mj-ea"/>
                <a:cs typeface="+mj-cs"/>
              </a:rPr>
              <a:t>Stärkung von Angeboten und Nachfrage sauberer Produkte</a:t>
            </a:r>
          </a:p>
          <a:p>
            <a:pPr marL="342900" indent="-342900">
              <a:buFont typeface="Arial" panose="020B0604020202020204" pitchFamily="34" charset="0"/>
              <a:buChar char="•"/>
            </a:pPr>
            <a:r>
              <a:rPr lang="de-DE" sz="1800">
                <a:solidFill>
                  <a:schemeClr val="tx2"/>
                </a:solidFill>
                <a:latin typeface="+mj-lt"/>
                <a:ea typeface="+mj-ea"/>
                <a:cs typeface="+mj-cs"/>
              </a:rPr>
              <a:t>Stärkung öffentlicher und privater Investitionen</a:t>
            </a:r>
          </a:p>
          <a:p>
            <a:pPr marL="342900" indent="-342900">
              <a:buFont typeface="Arial" panose="020B0604020202020204" pitchFamily="34" charset="0"/>
              <a:buChar char="•"/>
            </a:pPr>
            <a:r>
              <a:rPr lang="de-DE" sz="1800">
                <a:solidFill>
                  <a:schemeClr val="tx2"/>
                </a:solidFill>
                <a:latin typeface="+mj-lt"/>
                <a:ea typeface="+mj-ea"/>
                <a:cs typeface="+mj-cs"/>
              </a:rPr>
              <a:t>Stärkung der Kreislaufwirtschaft zur Sicherung des Zugangs zu Materialien und Ressourcen</a:t>
            </a:r>
          </a:p>
          <a:p>
            <a:pPr marL="342900" indent="-342900">
              <a:buFont typeface="Arial" panose="020B0604020202020204" pitchFamily="34" charset="0"/>
              <a:buChar char="•"/>
            </a:pPr>
            <a:r>
              <a:rPr lang="de-DE" sz="1800">
                <a:solidFill>
                  <a:schemeClr val="tx2"/>
                </a:solidFill>
                <a:latin typeface="+mj-lt"/>
                <a:ea typeface="+mj-ea"/>
                <a:cs typeface="+mj-cs"/>
              </a:rPr>
              <a:t>Globale Märkte und internationale Partnerschaften</a:t>
            </a:r>
          </a:p>
          <a:p>
            <a:pPr marL="342900" indent="-342900">
              <a:buFont typeface="Arial" panose="020B0604020202020204" pitchFamily="34" charset="0"/>
              <a:buChar char="•"/>
            </a:pPr>
            <a:r>
              <a:rPr lang="de-DE" sz="1800">
                <a:solidFill>
                  <a:schemeClr val="tx2"/>
                </a:solidFill>
                <a:latin typeface="+mj-lt"/>
                <a:ea typeface="+mj-ea"/>
                <a:cs typeface="+mj-cs"/>
              </a:rPr>
              <a:t>Unterstützung von Fachkenntnissen</a:t>
            </a:r>
          </a:p>
          <a:p>
            <a:pPr marL="342900" indent="-342900">
              <a:buFont typeface="Arial" panose="020B0604020202020204" pitchFamily="34" charset="0"/>
              <a:buChar char="•"/>
            </a:pPr>
            <a:r>
              <a:rPr lang="de-DE" sz="1800">
                <a:solidFill>
                  <a:schemeClr val="tx2"/>
                </a:solidFill>
                <a:latin typeface="+mj-lt"/>
                <a:ea typeface="+mj-ea"/>
                <a:cs typeface="+mj-cs"/>
              </a:rPr>
              <a:t>Umsetzung des Clean Industrial Deals über Branchen hinweg </a:t>
            </a:r>
            <a:endParaRPr lang="de-DE" sz="2800">
              <a:solidFill>
                <a:schemeClr val="tx2"/>
              </a:solidFill>
              <a:latin typeface="+mj-lt"/>
              <a:ea typeface="+mj-ea"/>
              <a:cs typeface="+mj-cs"/>
            </a:endParaRPr>
          </a:p>
          <a:p>
            <a:pPr marL="342900" indent="-342900">
              <a:buFont typeface="Arial" panose="020B0604020202020204" pitchFamily="34" charset="0"/>
              <a:buChar char="•"/>
            </a:pPr>
            <a:endParaRPr lang="de-DE" sz="2800">
              <a:solidFill>
                <a:schemeClr val="tx2"/>
              </a:solidFill>
              <a:latin typeface="+mj-lt"/>
              <a:ea typeface="+mj-ea"/>
              <a:cs typeface="+mj-cs"/>
            </a:endParaRPr>
          </a:p>
          <a:p>
            <a:pPr marL="342900" indent="-342900">
              <a:buFont typeface="Arial" panose="020B0604020202020204" pitchFamily="34" charset="0"/>
              <a:buChar char="•"/>
            </a:pPr>
            <a:endParaRPr lang="de-DE" sz="2800">
              <a:solidFill>
                <a:schemeClr val="tx2"/>
              </a:solidFill>
              <a:latin typeface="+mj-lt"/>
              <a:ea typeface="+mj-ea"/>
              <a:cs typeface="+mj-cs"/>
            </a:endParaRPr>
          </a:p>
        </p:txBody>
      </p:sp>
      <p:sp>
        <p:nvSpPr>
          <p:cNvPr id="4" name="Title 3">
            <a:extLst>
              <a:ext uri="{FF2B5EF4-FFF2-40B4-BE49-F238E27FC236}">
                <a16:creationId xmlns:a16="http://schemas.microsoft.com/office/drawing/2014/main" id="{EA18CE62-2CAB-7B76-4B18-28E4C3A13839}"/>
              </a:ext>
            </a:extLst>
          </p:cNvPr>
          <p:cNvSpPr>
            <a:spLocks noGrp="1"/>
          </p:cNvSpPr>
          <p:nvPr>
            <p:ph type="title"/>
          </p:nvPr>
        </p:nvSpPr>
        <p:spPr>
          <a:xfrm>
            <a:off x="892544" y="0"/>
            <a:ext cx="10515600" cy="782357"/>
          </a:xfrm>
        </p:spPr>
        <p:txBody>
          <a:bodyPr anchor="b">
            <a:normAutofit/>
          </a:bodyPr>
          <a:lstStyle/>
          <a:p>
            <a:r>
              <a:rPr lang="fr-BE"/>
              <a:t>3. Der </a:t>
            </a:r>
            <a:r>
              <a:rPr lang="de-DE"/>
              <a:t>Clean Industrial Deal</a:t>
            </a:r>
          </a:p>
        </p:txBody>
      </p:sp>
      <p:pic>
        <p:nvPicPr>
          <p:cNvPr id="5" name="Content Placeholder 4">
            <a:extLst>
              <a:ext uri="{FF2B5EF4-FFF2-40B4-BE49-F238E27FC236}">
                <a16:creationId xmlns:a16="http://schemas.microsoft.com/office/drawing/2014/main" id="{238128D0-2764-0438-FE0E-2256BB106B95}"/>
              </a:ext>
            </a:extLst>
          </p:cNvPr>
          <p:cNvPicPr>
            <a:picLocks noGrp="1" noChangeAspect="1"/>
          </p:cNvPicPr>
          <p:nvPr>
            <p:ph sz="half" idx="1"/>
          </p:nvPr>
        </p:nvPicPr>
        <p:blipFill>
          <a:blip r:embed="rId4"/>
          <a:stretch>
            <a:fillRect/>
          </a:stretch>
        </p:blipFill>
        <p:spPr>
          <a:xfrm>
            <a:off x="853705" y="2269121"/>
            <a:ext cx="5296639" cy="3019846"/>
          </a:xfrm>
        </p:spPr>
      </p:pic>
    </p:spTree>
    <p:extLst>
      <p:ext uri="{BB962C8B-B14F-4D97-AF65-F5344CB8AC3E}">
        <p14:creationId xmlns:p14="http://schemas.microsoft.com/office/powerpoint/2010/main" val="2492727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C63EE941-3F37-9A54-A178-6808356E4966}"/>
              </a:ext>
            </a:extLst>
          </p:cNvPr>
          <p:cNvSpPr>
            <a:spLocks noGrp="1"/>
          </p:cNvSpPr>
          <p:nvPr>
            <p:ph sz="half" idx="2"/>
          </p:nvPr>
        </p:nvSpPr>
        <p:spPr>
          <a:xfrm>
            <a:off x="6096000" y="1177637"/>
            <a:ext cx="5846619" cy="5320146"/>
          </a:xfrm>
        </p:spPr>
        <p:txBody>
          <a:bodyPr/>
          <a:lstStyle/>
          <a:p>
            <a:pPr>
              <a:spcAft>
                <a:spcPts val="500"/>
              </a:spcAft>
            </a:pPr>
            <a:r>
              <a:rPr lang="de-DE" sz="1800">
                <a:solidFill>
                  <a:schemeClr val="tx2"/>
                </a:solidFill>
                <a:latin typeface="+mj-lt"/>
                <a:ea typeface="+mj-ea"/>
                <a:cs typeface="+mj-cs"/>
              </a:rPr>
              <a:t>Mitteilungen </a:t>
            </a:r>
            <a:r>
              <a:rPr lang="de-DE" sz="1800">
                <a:solidFill>
                  <a:schemeClr val="tx2"/>
                </a:solidFill>
                <a:latin typeface="+mj-lt"/>
                <a:ea typeface="+mj-ea"/>
                <a:cs typeface="+mj-cs"/>
                <a:hlinkClick r:id="rId3"/>
              </a:rPr>
              <a:t>COM(2025)95</a:t>
            </a:r>
            <a:r>
              <a:rPr lang="de-DE" sz="1800">
                <a:solidFill>
                  <a:schemeClr val="tx2"/>
                </a:solidFill>
                <a:latin typeface="+mj-lt"/>
                <a:ea typeface="+mj-ea"/>
                <a:cs typeface="+mj-cs"/>
              </a:rPr>
              <a:t> und </a:t>
            </a:r>
            <a:r>
              <a:rPr lang="de-DE" sz="1800">
                <a:solidFill>
                  <a:schemeClr val="tx2"/>
                </a:solidFill>
                <a:latin typeface="+mj-lt"/>
                <a:ea typeface="+mj-ea"/>
                <a:cs typeface="+mj-cs"/>
                <a:hlinkClick r:id="rId4"/>
              </a:rPr>
              <a:t>COM(2025)96</a:t>
            </a:r>
            <a:r>
              <a:rPr lang="de-DE" sz="1800">
                <a:solidFill>
                  <a:schemeClr val="tx2"/>
                </a:solidFill>
                <a:latin typeface="+mj-lt"/>
                <a:ea typeface="+mj-ea"/>
                <a:cs typeface="+mj-cs"/>
              </a:rPr>
              <a:t> vom 5.3.2025 </a:t>
            </a:r>
            <a:r>
              <a:rPr lang="de-DE" sz="1800">
                <a:solidFill>
                  <a:schemeClr val="tx2"/>
                </a:solidFill>
                <a:latin typeface="+mj-lt"/>
                <a:ea typeface="+mj-ea"/>
                <a:cs typeface="+mj-cs"/>
                <a:hlinkClick r:id="rId5"/>
              </a:rPr>
              <a:t>(s. auch Q&amp;A)</a:t>
            </a:r>
            <a:endParaRPr lang="de-DE" sz="1800">
              <a:solidFill>
                <a:schemeClr val="tx2"/>
              </a:solidFill>
              <a:latin typeface="+mj-lt"/>
              <a:ea typeface="+mj-ea"/>
              <a:cs typeface="+mj-cs"/>
            </a:endParaRPr>
          </a:p>
          <a:p>
            <a:pPr marL="342900" indent="-342900">
              <a:spcAft>
                <a:spcPts val="500"/>
              </a:spcAft>
              <a:buFont typeface="Arial" panose="020B0604020202020204" pitchFamily="34" charset="0"/>
              <a:buChar char="•"/>
            </a:pPr>
            <a:r>
              <a:rPr lang="de-DE" sz="1400">
                <a:solidFill>
                  <a:schemeClr val="tx2"/>
                </a:solidFill>
                <a:latin typeface="+mj-lt"/>
                <a:ea typeface="+mj-ea"/>
                <a:cs typeface="+mj-cs"/>
              </a:rPr>
              <a:t>1,8 Mrd. EUR für sichere und wettbewerbsfähige Lieferkette für Batterierohstoffe</a:t>
            </a:r>
          </a:p>
          <a:p>
            <a:pPr marL="342900" indent="-342900">
              <a:spcAft>
                <a:spcPts val="500"/>
              </a:spcAft>
              <a:buFont typeface="Arial" panose="020B0604020202020204" pitchFamily="34" charset="0"/>
              <a:buChar char="•"/>
            </a:pPr>
            <a:r>
              <a:rPr lang="de-DE" sz="1400">
                <a:solidFill>
                  <a:schemeClr val="tx2"/>
                </a:solidFill>
                <a:latin typeface="+mj-lt"/>
                <a:ea typeface="+mj-ea"/>
                <a:cs typeface="+mj-cs"/>
              </a:rPr>
              <a:t>Beschleunigung von Innovation und Übergang zu sauberer Mobilität</a:t>
            </a:r>
          </a:p>
          <a:p>
            <a:pPr marL="342900" indent="-342900">
              <a:spcAft>
                <a:spcPts val="500"/>
              </a:spcAft>
              <a:buFont typeface="Arial" panose="020B0604020202020204" pitchFamily="34" charset="0"/>
              <a:buChar char="•"/>
            </a:pPr>
            <a:r>
              <a:rPr lang="de-DE" sz="1400">
                <a:solidFill>
                  <a:schemeClr val="tx2"/>
                </a:solidFill>
                <a:latin typeface="+mj-lt"/>
                <a:ea typeface="+mj-ea"/>
                <a:cs typeface="+mj-cs"/>
              </a:rPr>
              <a:t>Europäische Allianz für vernetzte und autonome Fahrzeuge (ca. 1 Mrd. EUR öffentlich-privat)</a:t>
            </a:r>
          </a:p>
          <a:p>
            <a:pPr marL="342900" indent="-342900">
              <a:spcAft>
                <a:spcPts val="500"/>
              </a:spcAft>
              <a:buFont typeface="Arial" panose="020B0604020202020204" pitchFamily="34" charset="0"/>
              <a:buChar char="•"/>
            </a:pPr>
            <a:r>
              <a:rPr lang="de-DE" sz="1400">
                <a:solidFill>
                  <a:schemeClr val="tx2"/>
                </a:solidFill>
                <a:latin typeface="+mj-lt"/>
                <a:ea typeface="+mj-ea"/>
                <a:cs typeface="+mj-cs"/>
              </a:rPr>
              <a:t>Mehr Flexibilität bei der Einhaltung von CO2-Standards </a:t>
            </a:r>
          </a:p>
          <a:p>
            <a:pPr marL="342900" indent="-342900">
              <a:spcAft>
                <a:spcPts val="500"/>
              </a:spcAft>
              <a:buFont typeface="Arial" panose="020B0604020202020204" pitchFamily="34" charset="0"/>
              <a:buChar char="•"/>
            </a:pPr>
            <a:r>
              <a:rPr lang="de-DE" sz="1400">
                <a:solidFill>
                  <a:schemeClr val="tx2"/>
                </a:solidFill>
                <a:latin typeface="+mj-lt"/>
                <a:ea typeface="+mj-ea"/>
                <a:cs typeface="+mj-cs"/>
              </a:rPr>
              <a:t>Nachfrage nach europäischen emissionsfreien Fahrzeugen ankurbeln</a:t>
            </a:r>
          </a:p>
          <a:p>
            <a:pPr marL="342900" indent="-342900">
              <a:spcAft>
                <a:spcPts val="500"/>
              </a:spcAft>
              <a:buFont typeface="Arial" panose="020B0604020202020204" pitchFamily="34" charset="0"/>
              <a:buChar char="•"/>
            </a:pPr>
            <a:r>
              <a:rPr lang="de-DE" sz="1400">
                <a:solidFill>
                  <a:schemeClr val="tx2"/>
                </a:solidFill>
                <a:latin typeface="+mj-lt"/>
                <a:ea typeface="+mj-ea"/>
                <a:cs typeface="+mj-cs"/>
              </a:rPr>
              <a:t>kostenwettbewerbsfähige Zellproduktion in der EU ankurbeln</a:t>
            </a:r>
          </a:p>
          <a:p>
            <a:pPr marL="342900" indent="-342900">
              <a:spcAft>
                <a:spcPts val="500"/>
              </a:spcAft>
              <a:buFont typeface="Arial" panose="020B0604020202020204" pitchFamily="34" charset="0"/>
              <a:buChar char="•"/>
            </a:pPr>
            <a:r>
              <a:rPr lang="de-DE" sz="1400">
                <a:solidFill>
                  <a:schemeClr val="tx2"/>
                </a:solidFill>
                <a:latin typeface="+mj-lt"/>
                <a:ea typeface="+mj-ea"/>
                <a:cs typeface="+mj-cs"/>
              </a:rPr>
              <a:t>Unterstützung aus dem Europäischen Fonds für die Anpassung an die Globalisierung zugunsten entlassener Arbeitnehmer (EGF)</a:t>
            </a:r>
          </a:p>
          <a:p>
            <a:pPr marL="342900" indent="-342900">
              <a:spcAft>
                <a:spcPts val="500"/>
              </a:spcAft>
              <a:buFont typeface="Arial" panose="020B0604020202020204" pitchFamily="34" charset="0"/>
              <a:buChar char="•"/>
            </a:pPr>
            <a:r>
              <a:rPr lang="de-DE" sz="1400">
                <a:solidFill>
                  <a:schemeClr val="tx2"/>
                </a:solidFill>
                <a:latin typeface="+mj-lt"/>
                <a:ea typeface="+mj-ea"/>
                <a:cs typeface="+mj-cs"/>
              </a:rPr>
              <a:t>Nutzung der Halbzeitüberprüfung (MTR) im Rahmen des ESF+, um die Unterstützung der Umschulung von Arbeitnehmern zu unterstützen</a:t>
            </a:r>
          </a:p>
          <a:p>
            <a:pPr marL="342900" indent="-342900">
              <a:spcAft>
                <a:spcPts val="500"/>
              </a:spcAft>
              <a:buFont typeface="Arial" panose="020B0604020202020204" pitchFamily="34" charset="0"/>
              <a:buChar char="•"/>
            </a:pPr>
            <a:r>
              <a:rPr lang="de-DE" sz="1400">
                <a:solidFill>
                  <a:schemeClr val="tx2"/>
                </a:solidFill>
                <a:latin typeface="+mj-lt"/>
                <a:ea typeface="+mj-ea"/>
                <a:cs typeface="+mj-cs"/>
              </a:rPr>
              <a:t>Stärkung der Widerstandsfähigkeit der Branche, um auf globaler Ebene erfolgreich zu konkurrieren</a:t>
            </a:r>
          </a:p>
          <a:p>
            <a:pPr marL="342900" indent="-342900">
              <a:spcAft>
                <a:spcPts val="500"/>
              </a:spcAft>
              <a:buFont typeface="Arial" panose="020B0604020202020204" pitchFamily="34" charset="0"/>
              <a:buChar char="•"/>
            </a:pPr>
            <a:r>
              <a:rPr lang="de-DE" sz="1400">
                <a:solidFill>
                  <a:schemeClr val="tx2"/>
                </a:solidFill>
                <a:latin typeface="+mj-lt"/>
                <a:ea typeface="+mj-ea"/>
                <a:cs typeface="+mj-cs"/>
              </a:rPr>
              <a:t>handelspolitische Schutzinstrumente wie Antisubventionsmaßnahmen  </a:t>
            </a:r>
          </a:p>
          <a:p>
            <a:pPr marL="342900" indent="-342900">
              <a:spcAft>
                <a:spcPts val="500"/>
              </a:spcAft>
              <a:buFont typeface="Arial" panose="020B0604020202020204" pitchFamily="34" charset="0"/>
              <a:buChar char="•"/>
            </a:pPr>
            <a:endParaRPr lang="de-DE" sz="1400">
              <a:solidFill>
                <a:schemeClr val="tx2"/>
              </a:solidFill>
              <a:latin typeface="+mj-lt"/>
              <a:ea typeface="+mj-ea"/>
              <a:cs typeface="+mj-cs"/>
            </a:endParaRPr>
          </a:p>
          <a:p>
            <a:pPr marL="342900" indent="-342900">
              <a:buFont typeface="Arial" panose="020B0604020202020204" pitchFamily="34" charset="0"/>
              <a:buChar char="•"/>
            </a:pPr>
            <a:endParaRPr lang="de-DE" sz="1800">
              <a:solidFill>
                <a:schemeClr val="tx2"/>
              </a:solidFill>
              <a:latin typeface="+mj-lt"/>
              <a:ea typeface="+mj-ea"/>
              <a:cs typeface="+mj-cs"/>
            </a:endParaRPr>
          </a:p>
          <a:p>
            <a:pPr marL="342900" indent="-342900">
              <a:buFont typeface="Arial" panose="020B0604020202020204" pitchFamily="34" charset="0"/>
              <a:buChar char="•"/>
            </a:pPr>
            <a:endParaRPr lang="de-DE" sz="1800">
              <a:solidFill>
                <a:schemeClr val="tx2"/>
              </a:solidFill>
              <a:latin typeface="+mj-lt"/>
              <a:ea typeface="+mj-ea"/>
              <a:cs typeface="+mj-cs"/>
            </a:endParaRPr>
          </a:p>
          <a:p>
            <a:pPr marL="342900" indent="-342900">
              <a:buFont typeface="Arial" panose="020B0604020202020204" pitchFamily="34" charset="0"/>
              <a:buChar char="•"/>
            </a:pPr>
            <a:endParaRPr lang="de-DE" sz="1800">
              <a:solidFill>
                <a:schemeClr val="tx2"/>
              </a:solidFill>
              <a:latin typeface="+mj-lt"/>
              <a:ea typeface="+mj-ea"/>
              <a:cs typeface="+mj-cs"/>
            </a:endParaRPr>
          </a:p>
          <a:p>
            <a:pPr marL="342900" indent="-342900">
              <a:buFont typeface="Arial" panose="020B0604020202020204" pitchFamily="34" charset="0"/>
              <a:buChar char="•"/>
            </a:pPr>
            <a:endParaRPr lang="de-DE" sz="1800">
              <a:solidFill>
                <a:schemeClr val="tx2"/>
              </a:solidFill>
              <a:latin typeface="+mj-lt"/>
              <a:ea typeface="+mj-ea"/>
              <a:cs typeface="+mj-cs"/>
            </a:endParaRPr>
          </a:p>
          <a:p>
            <a:endParaRPr lang="de-DE" sz="1800">
              <a:solidFill>
                <a:schemeClr val="tx2"/>
              </a:solidFill>
              <a:latin typeface="+mj-lt"/>
              <a:ea typeface="+mj-ea"/>
              <a:cs typeface="+mj-cs"/>
            </a:endParaRPr>
          </a:p>
          <a:p>
            <a:pPr marL="342900" indent="-342900">
              <a:buFont typeface="Arial" panose="020B0604020202020204" pitchFamily="34" charset="0"/>
              <a:buChar char="•"/>
            </a:pPr>
            <a:endParaRPr lang="de-DE" sz="1800">
              <a:solidFill>
                <a:schemeClr val="tx2"/>
              </a:solidFill>
              <a:latin typeface="+mj-lt"/>
              <a:ea typeface="+mj-ea"/>
              <a:cs typeface="+mj-cs"/>
            </a:endParaRPr>
          </a:p>
          <a:p>
            <a:pPr marL="342900" indent="-342900">
              <a:buFont typeface="Arial" panose="020B0604020202020204" pitchFamily="34" charset="0"/>
              <a:buChar char="•"/>
            </a:pPr>
            <a:endParaRPr lang="de-DE" sz="2800">
              <a:solidFill>
                <a:schemeClr val="tx2"/>
              </a:solidFill>
              <a:latin typeface="+mj-lt"/>
              <a:ea typeface="+mj-ea"/>
              <a:cs typeface="+mj-cs"/>
            </a:endParaRPr>
          </a:p>
          <a:p>
            <a:pPr marL="342900" indent="-342900">
              <a:buFont typeface="Arial" panose="020B0604020202020204" pitchFamily="34" charset="0"/>
              <a:buChar char="•"/>
            </a:pPr>
            <a:endParaRPr lang="de-DE" sz="2800">
              <a:solidFill>
                <a:schemeClr val="tx2"/>
              </a:solidFill>
              <a:latin typeface="+mj-lt"/>
              <a:ea typeface="+mj-ea"/>
              <a:cs typeface="+mj-cs"/>
            </a:endParaRPr>
          </a:p>
          <a:p>
            <a:pPr marL="342900" indent="-342900">
              <a:buFont typeface="Arial" panose="020B0604020202020204" pitchFamily="34" charset="0"/>
              <a:buChar char="•"/>
            </a:pPr>
            <a:endParaRPr lang="de-DE" sz="2800">
              <a:solidFill>
                <a:schemeClr val="tx2"/>
              </a:solidFill>
              <a:latin typeface="+mj-lt"/>
              <a:ea typeface="+mj-ea"/>
              <a:cs typeface="+mj-cs"/>
            </a:endParaRPr>
          </a:p>
        </p:txBody>
      </p:sp>
      <p:sp>
        <p:nvSpPr>
          <p:cNvPr id="4" name="Title 3">
            <a:extLst>
              <a:ext uri="{FF2B5EF4-FFF2-40B4-BE49-F238E27FC236}">
                <a16:creationId xmlns:a16="http://schemas.microsoft.com/office/drawing/2014/main" id="{EA18CE62-2CAB-7B76-4B18-28E4C3A13839}"/>
              </a:ext>
            </a:extLst>
          </p:cNvPr>
          <p:cNvSpPr>
            <a:spLocks noGrp="1"/>
          </p:cNvSpPr>
          <p:nvPr>
            <p:ph type="title"/>
          </p:nvPr>
        </p:nvSpPr>
        <p:spPr>
          <a:xfrm>
            <a:off x="969818" y="360218"/>
            <a:ext cx="10671129" cy="1094509"/>
          </a:xfrm>
        </p:spPr>
        <p:txBody>
          <a:bodyPr anchor="b">
            <a:normAutofit fontScale="90000"/>
          </a:bodyPr>
          <a:lstStyle/>
          <a:p>
            <a:r>
              <a:rPr lang="fr-BE"/>
              <a:t>4. </a:t>
            </a:r>
            <a:r>
              <a:rPr lang="fr-BE" err="1"/>
              <a:t>Entwicklung</a:t>
            </a:r>
            <a:r>
              <a:rPr lang="fr-BE" dirty="0"/>
              <a:t> </a:t>
            </a:r>
            <a:r>
              <a:rPr lang="fr-BE" err="1"/>
              <a:t>sektorieller</a:t>
            </a:r>
            <a:r>
              <a:rPr lang="fr-BE" dirty="0"/>
              <a:t> </a:t>
            </a:r>
            <a:r>
              <a:rPr lang="fr-BE" err="1"/>
              <a:t>Umsetzungspfade</a:t>
            </a:r>
            <a:r>
              <a:rPr lang="fr-BE"/>
              <a:t> – </a:t>
            </a:r>
            <a:r>
              <a:rPr lang="fr-BE" err="1"/>
              <a:t>Aktionsplan</a:t>
            </a:r>
            <a:r>
              <a:rPr lang="fr-BE" dirty="0"/>
              <a:t>  Automotive</a:t>
            </a:r>
            <a:endParaRPr lang="de-DE">
              <a:cs typeface="Arial"/>
            </a:endParaRPr>
          </a:p>
        </p:txBody>
      </p:sp>
      <p:pic>
        <p:nvPicPr>
          <p:cNvPr id="6" name="Content Placeholder 5">
            <a:extLst>
              <a:ext uri="{FF2B5EF4-FFF2-40B4-BE49-F238E27FC236}">
                <a16:creationId xmlns:a16="http://schemas.microsoft.com/office/drawing/2014/main" id="{4AA9177E-4CF5-6724-E023-9C9749E44691}"/>
              </a:ext>
            </a:extLst>
          </p:cNvPr>
          <p:cNvPicPr>
            <a:picLocks noGrp="1" noChangeAspect="1"/>
          </p:cNvPicPr>
          <p:nvPr>
            <p:ph sz="half" idx="1"/>
          </p:nvPr>
        </p:nvPicPr>
        <p:blipFill>
          <a:blip r:embed="rId6"/>
          <a:stretch>
            <a:fillRect/>
          </a:stretch>
        </p:blipFill>
        <p:spPr>
          <a:xfrm>
            <a:off x="838200" y="2377519"/>
            <a:ext cx="5327650" cy="2803049"/>
          </a:xfrm>
        </p:spPr>
      </p:pic>
    </p:spTree>
    <p:extLst>
      <p:ext uri="{BB962C8B-B14F-4D97-AF65-F5344CB8AC3E}">
        <p14:creationId xmlns:p14="http://schemas.microsoft.com/office/powerpoint/2010/main" val="3273938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C63EE941-3F37-9A54-A178-6808356E4966}"/>
              </a:ext>
            </a:extLst>
          </p:cNvPr>
          <p:cNvSpPr>
            <a:spLocks noGrp="1"/>
          </p:cNvSpPr>
          <p:nvPr>
            <p:ph sz="half" idx="2"/>
          </p:nvPr>
        </p:nvSpPr>
        <p:spPr>
          <a:xfrm>
            <a:off x="6715251" y="782357"/>
            <a:ext cx="5296639" cy="5732059"/>
          </a:xfrm>
        </p:spPr>
        <p:txBody>
          <a:bodyPr/>
          <a:lstStyle/>
          <a:p>
            <a:r>
              <a:rPr lang="de-DE" sz="1800">
                <a:solidFill>
                  <a:schemeClr val="tx2"/>
                </a:solidFill>
                <a:latin typeface="+mj-lt"/>
                <a:ea typeface="+mj-ea"/>
                <a:cs typeface="+mj-cs"/>
                <a:hlinkClick r:id="rId3"/>
              </a:rPr>
              <a:t>Pressemitteilung</a:t>
            </a:r>
            <a:r>
              <a:rPr lang="de-DE" sz="1800">
                <a:solidFill>
                  <a:schemeClr val="tx2"/>
                </a:solidFill>
                <a:latin typeface="+mj-lt"/>
                <a:ea typeface="+mj-ea"/>
                <a:cs typeface="+mj-cs"/>
              </a:rPr>
              <a:t> der Präsidentin der Kommission und Brief an die Staatsoberhäupter der EU</a:t>
            </a:r>
          </a:p>
          <a:p>
            <a:r>
              <a:rPr lang="de-DE" sz="1800" b="1" i="1">
                <a:solidFill>
                  <a:schemeClr val="tx2"/>
                </a:solidFill>
                <a:latin typeface="+mj-lt"/>
                <a:ea typeface="+mj-ea"/>
                <a:cs typeface="+mj-cs"/>
              </a:rPr>
              <a:t>5-Punkte-Plan</a:t>
            </a:r>
            <a:endParaRPr lang="de-DE" sz="1800">
              <a:solidFill>
                <a:schemeClr val="tx2"/>
              </a:solidFill>
              <a:latin typeface="+mj-lt"/>
              <a:ea typeface="+mj-ea"/>
              <a:cs typeface="+mj-cs"/>
            </a:endParaRPr>
          </a:p>
          <a:p>
            <a:pPr marL="342900" indent="-342900">
              <a:buFont typeface="Arial" panose="020B0604020202020204" pitchFamily="34" charset="0"/>
              <a:buChar char="•"/>
            </a:pPr>
            <a:r>
              <a:rPr lang="de-DE" sz="1800">
                <a:solidFill>
                  <a:schemeClr val="tx2"/>
                </a:solidFill>
                <a:latin typeface="+mj-lt"/>
                <a:ea typeface="+mj-ea"/>
                <a:cs typeface="+mj-cs"/>
              </a:rPr>
              <a:t>Öffentliche Mittel für die Verteidigung auf nationaler Ebene</a:t>
            </a:r>
          </a:p>
          <a:p>
            <a:pPr marL="342900" indent="-342900">
              <a:buFont typeface="Arial" panose="020B0604020202020204" pitchFamily="34" charset="0"/>
              <a:buChar char="•"/>
            </a:pPr>
            <a:r>
              <a:rPr lang="de-DE" sz="1800">
                <a:solidFill>
                  <a:schemeClr val="tx2"/>
                </a:solidFill>
                <a:latin typeface="+mj-lt"/>
                <a:ea typeface="+mj-ea"/>
                <a:cs typeface="+mj-cs"/>
              </a:rPr>
              <a:t>Darlehen für Investitionen der Mitgliedstaaten im Verteidigungsbereich  (150 Milliarden Euro)</a:t>
            </a:r>
          </a:p>
          <a:p>
            <a:pPr marL="342900" indent="-342900">
              <a:buFont typeface="Arial" panose="020B0604020202020204" pitchFamily="34" charset="0"/>
              <a:buChar char="•"/>
            </a:pPr>
            <a:r>
              <a:rPr lang="de-DE" sz="1800">
                <a:solidFill>
                  <a:schemeClr val="tx2"/>
                </a:solidFill>
                <a:latin typeface="+mj-lt"/>
                <a:ea typeface="+mj-ea"/>
                <a:cs typeface="+mj-cs"/>
              </a:rPr>
              <a:t>Nutzung der Stärke des EU-Haushalts</a:t>
            </a:r>
          </a:p>
          <a:p>
            <a:pPr marL="342900" indent="-342900">
              <a:buFont typeface="Arial" panose="020B0604020202020204" pitchFamily="34" charset="0"/>
              <a:buChar char="•"/>
            </a:pPr>
            <a:r>
              <a:rPr lang="de-DE" sz="1800">
                <a:solidFill>
                  <a:schemeClr val="tx2"/>
                </a:solidFill>
                <a:latin typeface="+mj-lt"/>
                <a:ea typeface="+mj-ea"/>
                <a:cs typeface="+mj-cs"/>
              </a:rPr>
              <a:t>Vorantreiben der Spar- und Investitionsunion</a:t>
            </a:r>
          </a:p>
          <a:p>
            <a:pPr marL="342900" indent="-342900">
              <a:buFont typeface="Arial" panose="020B0604020202020204" pitchFamily="34" charset="0"/>
              <a:buChar char="•"/>
            </a:pPr>
            <a:r>
              <a:rPr lang="de-DE" sz="1800">
                <a:solidFill>
                  <a:schemeClr val="tx2"/>
                </a:solidFill>
                <a:latin typeface="+mj-lt"/>
                <a:ea typeface="+mj-ea"/>
                <a:cs typeface="+mj-cs"/>
              </a:rPr>
              <a:t>Mobilisierung von privatem Kapital mithilfe der Europäischen Investitionsbank</a:t>
            </a:r>
          </a:p>
          <a:p>
            <a:r>
              <a:rPr lang="de-DE" sz="1800">
                <a:solidFill>
                  <a:schemeClr val="tx2"/>
                </a:solidFill>
                <a:latin typeface="+mj-lt"/>
                <a:ea typeface="+mj-ea"/>
                <a:cs typeface="+mj-cs"/>
              </a:rPr>
              <a:t>=&gt; Insgesamt Mobilisierung von fast 800 Milliarden Euro (s. auch </a:t>
            </a:r>
            <a:r>
              <a:rPr lang="de-DE" sz="1800">
                <a:solidFill>
                  <a:schemeClr val="tx2"/>
                </a:solidFill>
                <a:latin typeface="+mj-lt"/>
                <a:ea typeface="+mj-ea"/>
                <a:cs typeface="+mj-cs"/>
                <a:hlinkClick r:id="rId4"/>
              </a:rPr>
              <a:t>Ratsschlussfolgerungen</a:t>
            </a:r>
            <a:r>
              <a:rPr lang="de-DE" sz="1800">
                <a:solidFill>
                  <a:schemeClr val="tx2"/>
                </a:solidFill>
                <a:latin typeface="+mj-lt"/>
                <a:ea typeface="+mj-ea"/>
                <a:cs typeface="+mj-cs"/>
              </a:rPr>
              <a:t> vom 6.3.2025)</a:t>
            </a:r>
          </a:p>
          <a:p>
            <a:endParaRPr lang="de-DE" sz="1800">
              <a:solidFill>
                <a:schemeClr val="tx2"/>
              </a:solidFill>
              <a:latin typeface="+mj-lt"/>
              <a:ea typeface="+mj-ea"/>
              <a:cs typeface="+mj-cs"/>
            </a:endParaRPr>
          </a:p>
          <a:p>
            <a:pPr marL="342900" indent="-342900">
              <a:buFont typeface="Arial" panose="020B0604020202020204" pitchFamily="34" charset="0"/>
              <a:buChar char="•"/>
            </a:pPr>
            <a:endParaRPr lang="de-DE" sz="1800">
              <a:solidFill>
                <a:schemeClr val="tx2"/>
              </a:solidFill>
              <a:latin typeface="+mj-lt"/>
              <a:ea typeface="+mj-ea"/>
              <a:cs typeface="+mj-cs"/>
            </a:endParaRPr>
          </a:p>
          <a:p>
            <a:pPr marL="342900" indent="-342900">
              <a:buFont typeface="Arial" panose="020B0604020202020204" pitchFamily="34" charset="0"/>
              <a:buChar char="•"/>
            </a:pPr>
            <a:endParaRPr lang="de-DE" sz="2800">
              <a:solidFill>
                <a:schemeClr val="tx2"/>
              </a:solidFill>
              <a:latin typeface="+mj-lt"/>
              <a:ea typeface="+mj-ea"/>
              <a:cs typeface="+mj-cs"/>
            </a:endParaRPr>
          </a:p>
          <a:p>
            <a:pPr marL="342900" indent="-342900">
              <a:buFont typeface="Arial" panose="020B0604020202020204" pitchFamily="34" charset="0"/>
              <a:buChar char="•"/>
            </a:pPr>
            <a:endParaRPr lang="de-DE" sz="2800">
              <a:solidFill>
                <a:schemeClr val="tx2"/>
              </a:solidFill>
              <a:latin typeface="+mj-lt"/>
              <a:ea typeface="+mj-ea"/>
              <a:cs typeface="+mj-cs"/>
            </a:endParaRPr>
          </a:p>
          <a:p>
            <a:pPr marL="342900" indent="-342900">
              <a:buFont typeface="Arial" panose="020B0604020202020204" pitchFamily="34" charset="0"/>
              <a:buChar char="•"/>
            </a:pPr>
            <a:endParaRPr lang="de-DE" sz="2800">
              <a:solidFill>
                <a:schemeClr val="tx2"/>
              </a:solidFill>
              <a:latin typeface="+mj-lt"/>
              <a:ea typeface="+mj-ea"/>
              <a:cs typeface="+mj-cs"/>
            </a:endParaRPr>
          </a:p>
        </p:txBody>
      </p:sp>
      <p:sp>
        <p:nvSpPr>
          <p:cNvPr id="4" name="Title 3">
            <a:extLst>
              <a:ext uri="{FF2B5EF4-FFF2-40B4-BE49-F238E27FC236}">
                <a16:creationId xmlns:a16="http://schemas.microsoft.com/office/drawing/2014/main" id="{EA18CE62-2CAB-7B76-4B18-28E4C3A13839}"/>
              </a:ext>
            </a:extLst>
          </p:cNvPr>
          <p:cNvSpPr>
            <a:spLocks noGrp="1"/>
          </p:cNvSpPr>
          <p:nvPr>
            <p:ph type="title"/>
          </p:nvPr>
        </p:nvSpPr>
        <p:spPr>
          <a:xfrm>
            <a:off x="931383" y="0"/>
            <a:ext cx="10515600" cy="782357"/>
          </a:xfrm>
        </p:spPr>
        <p:txBody>
          <a:bodyPr anchor="b">
            <a:normAutofit/>
          </a:bodyPr>
          <a:lstStyle/>
          <a:p>
            <a:r>
              <a:rPr lang="fr-BE" dirty="0"/>
              <a:t>5. </a:t>
            </a:r>
            <a:r>
              <a:rPr lang="de-DE" dirty="0" err="1"/>
              <a:t>ReArm</a:t>
            </a:r>
            <a:r>
              <a:rPr lang="de-DE" dirty="0"/>
              <a:t> Europe Plan</a:t>
            </a:r>
          </a:p>
        </p:txBody>
      </p:sp>
      <p:pic>
        <p:nvPicPr>
          <p:cNvPr id="7" name="Content Placeholder 6">
            <a:extLst>
              <a:ext uri="{FF2B5EF4-FFF2-40B4-BE49-F238E27FC236}">
                <a16:creationId xmlns:a16="http://schemas.microsoft.com/office/drawing/2014/main" id="{EBBA1701-9569-2EDC-6FF4-092551BE33ED}"/>
              </a:ext>
            </a:extLst>
          </p:cNvPr>
          <p:cNvPicPr>
            <a:picLocks noGrp="1" noChangeAspect="1"/>
          </p:cNvPicPr>
          <p:nvPr>
            <p:ph sz="half" idx="1"/>
          </p:nvPr>
        </p:nvPicPr>
        <p:blipFill>
          <a:blip r:embed="rId5"/>
          <a:stretch>
            <a:fillRect/>
          </a:stretch>
        </p:blipFill>
        <p:spPr>
          <a:xfrm>
            <a:off x="910717" y="1188094"/>
            <a:ext cx="5278466" cy="3079105"/>
          </a:xfrm>
        </p:spPr>
      </p:pic>
    </p:spTree>
    <p:extLst>
      <p:ext uri="{BB962C8B-B14F-4D97-AF65-F5344CB8AC3E}">
        <p14:creationId xmlns:p14="http://schemas.microsoft.com/office/powerpoint/2010/main" val="3241385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410C5A7-7920-0609-3CDC-A15106E3E6E4}"/>
              </a:ext>
            </a:extLst>
          </p:cNvPr>
          <p:cNvPicPr>
            <a:picLocks noGrp="1" noChangeAspect="1"/>
          </p:cNvPicPr>
          <p:nvPr>
            <p:ph sz="half" idx="1"/>
          </p:nvPr>
        </p:nvPicPr>
        <p:blipFill>
          <a:blip r:embed="rId3"/>
          <a:stretch>
            <a:fillRect/>
          </a:stretch>
        </p:blipFill>
        <p:spPr>
          <a:xfrm>
            <a:off x="838198" y="2306982"/>
            <a:ext cx="5328000" cy="2943720"/>
          </a:xfrm>
          <a:noFill/>
        </p:spPr>
      </p:pic>
      <p:sp>
        <p:nvSpPr>
          <p:cNvPr id="15" name="Content Placeholder 2">
            <a:extLst>
              <a:ext uri="{FF2B5EF4-FFF2-40B4-BE49-F238E27FC236}">
                <a16:creationId xmlns:a16="http://schemas.microsoft.com/office/drawing/2014/main" id="{C63EE941-3F37-9A54-A178-6808356E4966}"/>
              </a:ext>
            </a:extLst>
          </p:cNvPr>
          <p:cNvSpPr>
            <a:spLocks noGrp="1"/>
          </p:cNvSpPr>
          <p:nvPr>
            <p:ph sz="half" idx="2"/>
          </p:nvPr>
        </p:nvSpPr>
        <p:spPr>
          <a:xfrm>
            <a:off x="6402250" y="1825625"/>
            <a:ext cx="5328000" cy="3906435"/>
          </a:xfrm>
        </p:spPr>
        <p:txBody>
          <a:bodyPr>
            <a:normAutofit/>
          </a:bodyPr>
          <a:lstStyle/>
          <a:p>
            <a:pPr>
              <a:lnSpc>
                <a:spcPct val="100000"/>
              </a:lnSpc>
              <a:spcBef>
                <a:spcPts val="1200"/>
              </a:spcBef>
            </a:pPr>
            <a:r>
              <a:rPr lang="de-DE" sz="2400" dirty="0"/>
              <a:t>Communication der EU-Kommission vom 5. März 2025</a:t>
            </a:r>
          </a:p>
          <a:p>
            <a:pPr>
              <a:lnSpc>
                <a:spcPct val="100000"/>
              </a:lnSpc>
              <a:spcBef>
                <a:spcPts val="1200"/>
              </a:spcBef>
            </a:pPr>
            <a:r>
              <a:rPr lang="de-DE" sz="2400" dirty="0">
                <a:hlinkClick r:id="rId4"/>
              </a:rPr>
              <a:t>https://commission.europa.eu/topics/eu-competitiveness/union-skills_en</a:t>
            </a:r>
            <a:endParaRPr lang="de-DE" sz="2400" dirty="0"/>
          </a:p>
          <a:p>
            <a:pPr>
              <a:lnSpc>
                <a:spcPct val="100000"/>
              </a:lnSpc>
              <a:spcBef>
                <a:spcPts val="1200"/>
              </a:spcBef>
            </a:pPr>
            <a:r>
              <a:rPr lang="de-DE" sz="2400" b="0" i="0" dirty="0">
                <a:solidFill>
                  <a:srgbClr val="3C4043"/>
                </a:solidFill>
                <a:effectLst/>
              </a:rPr>
              <a:t>Plan zur Verbesserung hochwertiger Bildung, Ausbildung und lebenslangen Lernens.</a:t>
            </a:r>
            <a:endParaRPr lang="de-DE" sz="2400" dirty="0"/>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endParaRPr lang="de-DE" dirty="0"/>
          </a:p>
        </p:txBody>
      </p:sp>
      <p:sp>
        <p:nvSpPr>
          <p:cNvPr id="20" name="Slide Number Placeholder 3">
            <a:extLst>
              <a:ext uri="{FF2B5EF4-FFF2-40B4-BE49-F238E27FC236}">
                <a16:creationId xmlns:a16="http://schemas.microsoft.com/office/drawing/2014/main" id="{89E1F519-903A-4A28-42E6-BF08503E45F2}"/>
              </a:ext>
            </a:extLst>
          </p:cNvPr>
          <p:cNvSpPr>
            <a:spLocks noGrp="1"/>
          </p:cNvSpPr>
          <p:nvPr>
            <p:ph type="sldNum" sz="quarter" idx="12"/>
          </p:nvPr>
        </p:nvSpPr>
        <p:spPr>
          <a:xfrm>
            <a:off x="838200" y="6131286"/>
            <a:ext cx="2743200" cy="365125"/>
          </a:xfrm>
        </p:spPr>
        <p:txBody>
          <a:bodyPr/>
          <a:lstStyle/>
          <a:p>
            <a:pPr>
              <a:spcAft>
                <a:spcPts val="600"/>
              </a:spcAft>
            </a:pPr>
            <a:fld id="{F46C79FD-C571-418B-AB0F-5EE936C85276}" type="slidenum">
              <a:rPr lang="en-GB" smtClean="0"/>
              <a:pPr>
                <a:spcAft>
                  <a:spcPts val="600"/>
                </a:spcAft>
              </a:pPr>
              <a:t>13</a:t>
            </a:fld>
            <a:endParaRPr lang="en-GB"/>
          </a:p>
        </p:txBody>
      </p:sp>
      <p:sp>
        <p:nvSpPr>
          <p:cNvPr id="4" name="Title 3">
            <a:extLst>
              <a:ext uri="{FF2B5EF4-FFF2-40B4-BE49-F238E27FC236}">
                <a16:creationId xmlns:a16="http://schemas.microsoft.com/office/drawing/2014/main" id="{EA18CE62-2CAB-7B76-4B18-28E4C3A13839}"/>
              </a:ext>
            </a:extLst>
          </p:cNvPr>
          <p:cNvSpPr>
            <a:spLocks noGrp="1"/>
          </p:cNvSpPr>
          <p:nvPr>
            <p:ph type="title"/>
          </p:nvPr>
        </p:nvSpPr>
        <p:spPr>
          <a:xfrm>
            <a:off x="970722" y="482860"/>
            <a:ext cx="10515600" cy="782357"/>
          </a:xfrm>
        </p:spPr>
        <p:txBody>
          <a:bodyPr anchor="b">
            <a:normAutofit/>
          </a:bodyPr>
          <a:lstStyle/>
          <a:p>
            <a:r>
              <a:rPr lang="fr-BE" dirty="0"/>
              <a:t>6. Union der </a:t>
            </a:r>
            <a:r>
              <a:rPr lang="fr-BE" dirty="0" err="1"/>
              <a:t>Kompetenzen</a:t>
            </a:r>
            <a:r>
              <a:rPr lang="fr-BE" dirty="0"/>
              <a:t> (Union of </a:t>
            </a:r>
            <a:r>
              <a:rPr lang="fr-BE" dirty="0" err="1"/>
              <a:t>Skills</a:t>
            </a:r>
            <a:r>
              <a:rPr lang="fr-BE" dirty="0"/>
              <a:t>)</a:t>
            </a:r>
            <a:endParaRPr lang="de-DE" dirty="0"/>
          </a:p>
        </p:txBody>
      </p:sp>
    </p:spTree>
    <p:extLst>
      <p:ext uri="{BB962C8B-B14F-4D97-AF65-F5344CB8AC3E}">
        <p14:creationId xmlns:p14="http://schemas.microsoft.com/office/powerpoint/2010/main" val="641106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5F54F9-9E16-7CC7-99F4-C29DF3FB8018}"/>
              </a:ext>
            </a:extLst>
          </p:cNvPr>
          <p:cNvSpPr>
            <a:spLocks noGrp="1"/>
          </p:cNvSpPr>
          <p:nvPr>
            <p:ph sz="half" idx="1"/>
          </p:nvPr>
        </p:nvSpPr>
        <p:spPr>
          <a:xfrm>
            <a:off x="838198" y="1544274"/>
            <a:ext cx="10648124" cy="4702628"/>
          </a:xfrm>
        </p:spPr>
        <p:txBody>
          <a:bodyPr/>
          <a:lstStyle/>
          <a:p>
            <a:pPr marL="0" indent="0" algn="ctr">
              <a:buNone/>
            </a:pPr>
            <a:r>
              <a:rPr lang="de-DE" sz="2000" i="1">
                <a:solidFill>
                  <a:srgbClr val="024B9C"/>
                </a:solidFill>
              </a:rPr>
              <a:t>„EVP </a:t>
            </a:r>
            <a:r>
              <a:rPr lang="de-DE" sz="2000" i="1" err="1">
                <a:solidFill>
                  <a:srgbClr val="024B9C"/>
                </a:solidFill>
              </a:rPr>
              <a:t>Fitto</a:t>
            </a:r>
            <a:r>
              <a:rPr lang="de-DE" sz="2000" i="1">
                <a:solidFill>
                  <a:srgbClr val="024B9C"/>
                </a:solidFill>
              </a:rPr>
              <a:t> ist verantwortlich für die Aufstellung einer ehrgeizigen politischen Agenda für Städte, die sich mit Themen wie </a:t>
            </a:r>
            <a:r>
              <a:rPr lang="de-DE" sz="2000" b="1" i="1">
                <a:solidFill>
                  <a:srgbClr val="024B9C"/>
                </a:solidFill>
              </a:rPr>
              <a:t>Wohnungswesen, Klimaschutz, Digitalisierung, Mobilität, soziale Inklusion und Gleichstellung </a:t>
            </a:r>
            <a:r>
              <a:rPr lang="de-DE" sz="2000" i="1">
                <a:solidFill>
                  <a:srgbClr val="024B9C"/>
                </a:solidFill>
              </a:rPr>
              <a:t>befassen.“</a:t>
            </a:r>
            <a:endParaRPr lang="fr-BE" sz="2000" i="1">
              <a:solidFill>
                <a:srgbClr val="024B9C"/>
              </a:solidFill>
            </a:endParaRPr>
          </a:p>
          <a:p>
            <a:r>
              <a:rPr lang="de-DE" sz="2000">
                <a:solidFill>
                  <a:srgbClr val="024B9C"/>
                </a:solidFill>
              </a:rPr>
              <a:t>Eine Vision – was macht ein </a:t>
            </a:r>
            <a:r>
              <a:rPr lang="de-DE" sz="2000" b="1">
                <a:solidFill>
                  <a:srgbClr val="024B9C"/>
                </a:solidFill>
              </a:rPr>
              <a:t>gutes Leben in guten Städten </a:t>
            </a:r>
            <a:r>
              <a:rPr lang="de-DE" sz="2000">
                <a:solidFill>
                  <a:srgbClr val="024B9C"/>
                </a:solidFill>
              </a:rPr>
              <a:t>aus</a:t>
            </a:r>
            <a:r>
              <a:rPr lang="fr-BE" sz="2000">
                <a:solidFill>
                  <a:srgbClr val="024B9C"/>
                </a:solidFill>
              </a:rPr>
              <a:t>?</a:t>
            </a:r>
          </a:p>
          <a:p>
            <a:r>
              <a:rPr lang="de-DE" sz="2000" b="1">
                <a:solidFill>
                  <a:srgbClr val="024B9C"/>
                </a:solidFill>
              </a:rPr>
              <a:t>Sektorübergreifende</a:t>
            </a:r>
            <a:r>
              <a:rPr lang="de-DE" sz="2000">
                <a:solidFill>
                  <a:srgbClr val="024B9C"/>
                </a:solidFill>
              </a:rPr>
              <a:t> Perspektive</a:t>
            </a:r>
          </a:p>
          <a:p>
            <a:r>
              <a:rPr lang="de-DE" sz="2000" b="1">
                <a:solidFill>
                  <a:srgbClr val="024B9C"/>
                </a:solidFill>
              </a:rPr>
              <a:t>Fünf Schwerpunkte</a:t>
            </a:r>
            <a:r>
              <a:rPr lang="de-DE" sz="2000">
                <a:solidFill>
                  <a:srgbClr val="024B9C"/>
                </a:solidFill>
              </a:rPr>
              <a:t>: Wirtschaft, Soziales, Mobilität, Umwelt </a:t>
            </a:r>
            <a:r>
              <a:rPr lang="fr-BE" sz="2000">
                <a:solidFill>
                  <a:srgbClr val="024B9C"/>
                </a:solidFill>
              </a:rPr>
              <a:t>und Förderung</a:t>
            </a:r>
          </a:p>
          <a:p>
            <a:r>
              <a:rPr lang="de-DE" sz="2000" b="1">
                <a:solidFill>
                  <a:srgbClr val="024B9C"/>
                </a:solidFill>
              </a:rPr>
              <a:t>Screening aller EU-Initiativen </a:t>
            </a:r>
            <a:r>
              <a:rPr lang="de-DE" sz="2000">
                <a:solidFill>
                  <a:srgbClr val="024B9C"/>
                </a:solidFill>
              </a:rPr>
              <a:t>und Förderprogramme für Städte, um konkrete Maßnahmen zu identifizieren und Überschneidungen zu vermeiden</a:t>
            </a:r>
          </a:p>
          <a:p>
            <a:r>
              <a:rPr lang="de-DE" sz="2000">
                <a:solidFill>
                  <a:srgbClr val="024B9C"/>
                </a:solidFill>
              </a:rPr>
              <a:t>Entwicklung eines </a:t>
            </a:r>
            <a:r>
              <a:rPr lang="de-DE" sz="2000" b="1">
                <a:solidFill>
                  <a:srgbClr val="024B9C"/>
                </a:solidFill>
              </a:rPr>
              <a:t>Förderportals für Städte</a:t>
            </a:r>
          </a:p>
          <a:p>
            <a:r>
              <a:rPr lang="de-DE" sz="2000">
                <a:solidFill>
                  <a:srgbClr val="024B9C"/>
                </a:solidFill>
              </a:rPr>
              <a:t>Fokus auf </a:t>
            </a:r>
            <a:r>
              <a:rPr lang="de-DE" sz="2000" b="1">
                <a:solidFill>
                  <a:srgbClr val="024B9C"/>
                </a:solidFill>
              </a:rPr>
              <a:t>Klein-, Mittel- und </a:t>
            </a:r>
            <a:r>
              <a:rPr lang="de-DE" sz="2000" b="1" err="1">
                <a:solidFill>
                  <a:srgbClr val="024B9C"/>
                </a:solidFill>
              </a:rPr>
              <a:t>Großsstädte</a:t>
            </a:r>
            <a:endParaRPr lang="de-DE" sz="2000" b="1">
              <a:solidFill>
                <a:srgbClr val="024B9C"/>
              </a:solidFill>
            </a:endParaRPr>
          </a:p>
          <a:p>
            <a:pPr marL="0" indent="0">
              <a:buNone/>
            </a:pPr>
            <a:endParaRPr lang="fr-BE" sz="2000"/>
          </a:p>
          <a:p>
            <a:endParaRPr lang="fr-BE" sz="2000"/>
          </a:p>
          <a:p>
            <a:endParaRPr lang="en-IE" i="1"/>
          </a:p>
        </p:txBody>
      </p:sp>
      <p:sp>
        <p:nvSpPr>
          <p:cNvPr id="5" name="Title 4">
            <a:extLst>
              <a:ext uri="{FF2B5EF4-FFF2-40B4-BE49-F238E27FC236}">
                <a16:creationId xmlns:a16="http://schemas.microsoft.com/office/drawing/2014/main" id="{A6FE77C0-803A-3BBA-2576-BE195F48EF46}"/>
              </a:ext>
            </a:extLst>
          </p:cNvPr>
          <p:cNvSpPr>
            <a:spLocks noGrp="1"/>
          </p:cNvSpPr>
          <p:nvPr>
            <p:ph type="title"/>
          </p:nvPr>
        </p:nvSpPr>
        <p:spPr/>
        <p:txBody>
          <a:bodyPr/>
          <a:lstStyle/>
          <a:p>
            <a:r>
              <a:rPr lang="fr-BE" dirty="0"/>
              <a:t>7. </a:t>
            </a:r>
            <a:r>
              <a:rPr lang="fr-BE" dirty="0" err="1"/>
              <a:t>Politische</a:t>
            </a:r>
            <a:r>
              <a:rPr lang="fr-BE" dirty="0"/>
              <a:t> Agenda </a:t>
            </a:r>
            <a:r>
              <a:rPr lang="de-DE" dirty="0"/>
              <a:t>für Städte</a:t>
            </a:r>
          </a:p>
        </p:txBody>
      </p:sp>
    </p:spTree>
    <p:extLst>
      <p:ext uri="{BB962C8B-B14F-4D97-AF65-F5344CB8AC3E}">
        <p14:creationId xmlns:p14="http://schemas.microsoft.com/office/powerpoint/2010/main" val="866118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266C9A-FBEE-0AB9-C1CF-9DB352C3EA9E}"/>
              </a:ext>
            </a:extLst>
          </p:cNvPr>
          <p:cNvSpPr>
            <a:spLocks noGrp="1"/>
          </p:cNvSpPr>
          <p:nvPr>
            <p:ph sz="half" idx="1"/>
          </p:nvPr>
        </p:nvSpPr>
        <p:spPr>
          <a:xfrm>
            <a:off x="838198" y="1236154"/>
            <a:ext cx="8846426" cy="4754698"/>
          </a:xfrm>
        </p:spPr>
        <p:txBody>
          <a:bodyPr vert="horz" lIns="91440" tIns="45720" rIns="91440" bIns="45720" rtlCol="0" anchor="t">
            <a:noAutofit/>
          </a:bodyPr>
          <a:lstStyle/>
          <a:p>
            <a:r>
              <a:rPr lang="en-US" err="1">
                <a:solidFill>
                  <a:schemeClr val="tx2"/>
                </a:solidFill>
                <a:cs typeface="Arial"/>
              </a:rPr>
              <a:t>wurde</a:t>
            </a:r>
            <a:r>
              <a:rPr lang="en-US">
                <a:solidFill>
                  <a:schemeClr val="tx2"/>
                </a:solidFill>
                <a:cs typeface="Arial"/>
              </a:rPr>
              <a:t> </a:t>
            </a:r>
            <a:r>
              <a:rPr lang="en-US" err="1">
                <a:solidFill>
                  <a:schemeClr val="tx2"/>
                </a:solidFill>
                <a:cs typeface="Arial"/>
              </a:rPr>
              <a:t>neben</a:t>
            </a:r>
            <a:r>
              <a:rPr lang="en-US">
                <a:solidFill>
                  <a:schemeClr val="tx2"/>
                </a:solidFill>
                <a:cs typeface="Arial"/>
              </a:rPr>
              <a:t> dem  ETS2 für </a:t>
            </a:r>
            <a:r>
              <a:rPr lang="en-US" err="1">
                <a:solidFill>
                  <a:schemeClr val="tx2"/>
                </a:solidFill>
                <a:cs typeface="Arial"/>
              </a:rPr>
              <a:t>Emissionen</a:t>
            </a:r>
            <a:r>
              <a:rPr lang="en-US">
                <a:solidFill>
                  <a:schemeClr val="tx2"/>
                </a:solidFill>
                <a:cs typeface="Arial"/>
              </a:rPr>
              <a:t> </a:t>
            </a:r>
            <a:r>
              <a:rPr lang="en-US" err="1">
                <a:solidFill>
                  <a:schemeClr val="tx2"/>
                </a:solidFill>
                <a:cs typeface="Arial"/>
              </a:rPr>
              <a:t>aus</a:t>
            </a:r>
            <a:r>
              <a:rPr lang="en-US">
                <a:solidFill>
                  <a:schemeClr val="tx2"/>
                </a:solidFill>
                <a:cs typeface="Arial"/>
              </a:rPr>
              <a:t> der </a:t>
            </a:r>
            <a:r>
              <a:rPr lang="en-US" err="1">
                <a:solidFill>
                  <a:schemeClr val="tx2"/>
                </a:solidFill>
                <a:cs typeface="Arial"/>
              </a:rPr>
              <a:t>Kraftstoffverbrennung</a:t>
            </a:r>
            <a:r>
              <a:rPr lang="en-US">
                <a:solidFill>
                  <a:schemeClr val="tx2"/>
                </a:solidFill>
                <a:cs typeface="Arial"/>
              </a:rPr>
              <a:t> in </a:t>
            </a:r>
            <a:r>
              <a:rPr lang="en-US" err="1">
                <a:solidFill>
                  <a:schemeClr val="tx2"/>
                </a:solidFill>
                <a:cs typeface="Arial"/>
              </a:rPr>
              <a:t>Gebäuden</a:t>
            </a:r>
            <a:r>
              <a:rPr lang="en-US">
                <a:solidFill>
                  <a:schemeClr val="tx2"/>
                </a:solidFill>
                <a:cs typeface="Arial"/>
              </a:rPr>
              <a:t>, </a:t>
            </a:r>
            <a:r>
              <a:rPr lang="en-US" err="1">
                <a:solidFill>
                  <a:schemeClr val="tx2"/>
                </a:solidFill>
                <a:cs typeface="Arial"/>
              </a:rPr>
              <a:t>im</a:t>
            </a:r>
            <a:r>
              <a:rPr lang="en-US">
                <a:solidFill>
                  <a:schemeClr val="tx2"/>
                </a:solidFill>
                <a:cs typeface="Arial"/>
              </a:rPr>
              <a:t> </a:t>
            </a:r>
            <a:r>
              <a:rPr lang="en-US" err="1">
                <a:solidFill>
                  <a:schemeClr val="tx2"/>
                </a:solidFill>
                <a:cs typeface="Arial"/>
              </a:rPr>
              <a:t>Straßenverkehr</a:t>
            </a:r>
            <a:r>
              <a:rPr lang="en-US">
                <a:solidFill>
                  <a:schemeClr val="tx2"/>
                </a:solidFill>
                <a:cs typeface="Arial"/>
              </a:rPr>
              <a:t> und in </a:t>
            </a:r>
            <a:r>
              <a:rPr lang="en-US" err="1">
                <a:solidFill>
                  <a:schemeClr val="tx2"/>
                </a:solidFill>
                <a:cs typeface="Arial"/>
              </a:rPr>
              <a:t>weiteren</a:t>
            </a:r>
            <a:r>
              <a:rPr lang="en-US">
                <a:solidFill>
                  <a:schemeClr val="tx2"/>
                </a:solidFill>
                <a:cs typeface="Arial"/>
              </a:rPr>
              <a:t> </a:t>
            </a:r>
            <a:r>
              <a:rPr lang="en-US" err="1">
                <a:solidFill>
                  <a:schemeClr val="tx2"/>
                </a:solidFill>
                <a:cs typeface="Arial"/>
              </a:rPr>
              <a:t>Sektoren</a:t>
            </a:r>
            <a:r>
              <a:rPr lang="en-US">
                <a:solidFill>
                  <a:schemeClr val="tx2"/>
                </a:solidFill>
                <a:cs typeface="Arial"/>
              </a:rPr>
              <a:t> </a:t>
            </a:r>
            <a:r>
              <a:rPr lang="en-US" err="1">
                <a:solidFill>
                  <a:schemeClr val="tx2"/>
                </a:solidFill>
                <a:cs typeface="Arial"/>
              </a:rPr>
              <a:t>geschaffen</a:t>
            </a:r>
            <a:r>
              <a:rPr lang="en-US">
                <a:solidFill>
                  <a:schemeClr val="tx2"/>
                </a:solidFill>
                <a:cs typeface="Arial"/>
              </a:rPr>
              <a:t> (2023) </a:t>
            </a:r>
          </a:p>
          <a:p>
            <a:r>
              <a:rPr lang="en-US" err="1">
                <a:solidFill>
                  <a:schemeClr val="tx2"/>
                </a:solidFill>
                <a:cs typeface="Arial"/>
              </a:rPr>
              <a:t>dazu</a:t>
            </a:r>
            <a:r>
              <a:rPr lang="en-US">
                <a:solidFill>
                  <a:schemeClr val="tx2"/>
                </a:solidFill>
                <a:cs typeface="Arial"/>
              </a:rPr>
              <a:t> </a:t>
            </a:r>
            <a:r>
              <a:rPr lang="en-US" err="1">
                <a:solidFill>
                  <a:schemeClr val="tx2"/>
                </a:solidFill>
                <a:cs typeface="Arial"/>
              </a:rPr>
              <a:t>beitragen</a:t>
            </a:r>
            <a:r>
              <a:rPr lang="en-US">
                <a:solidFill>
                  <a:schemeClr val="tx2"/>
                </a:solidFill>
                <a:cs typeface="Arial"/>
              </a:rPr>
              <a:t>, die </a:t>
            </a:r>
            <a:r>
              <a:rPr lang="en-US" err="1">
                <a:solidFill>
                  <a:schemeClr val="tx2"/>
                </a:solidFill>
                <a:cs typeface="Arial"/>
              </a:rPr>
              <a:t>sozialen</a:t>
            </a:r>
            <a:r>
              <a:rPr lang="en-US">
                <a:solidFill>
                  <a:schemeClr val="tx2"/>
                </a:solidFill>
                <a:cs typeface="Arial"/>
              </a:rPr>
              <a:t> und </a:t>
            </a:r>
            <a:r>
              <a:rPr lang="en-US" err="1">
                <a:solidFill>
                  <a:schemeClr val="tx2"/>
                </a:solidFill>
                <a:cs typeface="Arial"/>
              </a:rPr>
              <a:t>wirtschaftlichen</a:t>
            </a:r>
            <a:r>
              <a:rPr lang="en-US">
                <a:solidFill>
                  <a:schemeClr val="tx2"/>
                </a:solidFill>
                <a:cs typeface="Arial"/>
              </a:rPr>
              <a:t> </a:t>
            </a:r>
            <a:r>
              <a:rPr lang="en-US" err="1">
                <a:solidFill>
                  <a:schemeClr val="tx2"/>
                </a:solidFill>
                <a:cs typeface="Arial"/>
              </a:rPr>
              <a:t>Auswirkungen</a:t>
            </a:r>
            <a:r>
              <a:rPr lang="en-US">
                <a:solidFill>
                  <a:schemeClr val="tx2"/>
                </a:solidFill>
                <a:cs typeface="Arial"/>
              </a:rPr>
              <a:t> des ETS2 </a:t>
            </a:r>
            <a:r>
              <a:rPr lang="en-US" err="1">
                <a:solidFill>
                  <a:schemeClr val="tx2"/>
                </a:solidFill>
                <a:cs typeface="Arial"/>
              </a:rPr>
              <a:t>abzumildern</a:t>
            </a:r>
            <a:endParaRPr lang="en-US">
              <a:solidFill>
                <a:schemeClr val="tx2"/>
              </a:solidFill>
              <a:cs typeface="Arial"/>
            </a:endParaRPr>
          </a:p>
          <a:p>
            <a:r>
              <a:rPr lang="en-US" err="1">
                <a:solidFill>
                  <a:schemeClr val="tx2"/>
                </a:solidFill>
                <a:cs typeface="Arial"/>
              </a:rPr>
              <a:t>aus</a:t>
            </a:r>
            <a:r>
              <a:rPr lang="en-US">
                <a:solidFill>
                  <a:schemeClr val="tx2"/>
                </a:solidFill>
                <a:cs typeface="Arial"/>
              </a:rPr>
              <a:t> den </a:t>
            </a:r>
            <a:r>
              <a:rPr lang="en-US" err="1">
                <a:solidFill>
                  <a:schemeClr val="tx2"/>
                </a:solidFill>
                <a:cs typeface="Arial"/>
              </a:rPr>
              <a:t>Auktionserlösen</a:t>
            </a:r>
            <a:r>
              <a:rPr lang="en-US">
                <a:solidFill>
                  <a:schemeClr val="tx2"/>
                </a:solidFill>
                <a:cs typeface="Arial"/>
              </a:rPr>
              <a:t> des ETS2 </a:t>
            </a:r>
            <a:r>
              <a:rPr lang="en-US" err="1">
                <a:solidFill>
                  <a:schemeClr val="tx2"/>
                </a:solidFill>
                <a:cs typeface="Arial"/>
              </a:rPr>
              <a:t>finanziert</a:t>
            </a:r>
            <a:r>
              <a:rPr lang="en-US">
                <a:solidFill>
                  <a:schemeClr val="tx2"/>
                </a:solidFill>
                <a:cs typeface="Arial"/>
              </a:rPr>
              <a:t> (86,7 </a:t>
            </a:r>
            <a:r>
              <a:rPr lang="en-US" err="1">
                <a:solidFill>
                  <a:schemeClr val="tx2"/>
                </a:solidFill>
                <a:cs typeface="Arial"/>
              </a:rPr>
              <a:t>Milliarden</a:t>
            </a:r>
            <a:r>
              <a:rPr lang="en-US">
                <a:solidFill>
                  <a:schemeClr val="tx2"/>
                </a:solidFill>
                <a:cs typeface="Arial"/>
              </a:rPr>
              <a:t> EUR für die Jahre 2026-2032 (</a:t>
            </a:r>
            <a:r>
              <a:rPr lang="en-US" err="1">
                <a:solidFill>
                  <a:schemeClr val="tx2"/>
                </a:solidFill>
                <a:cs typeface="Arial"/>
              </a:rPr>
              <a:t>nicht</a:t>
            </a:r>
            <a:r>
              <a:rPr lang="en-US">
                <a:solidFill>
                  <a:schemeClr val="tx2"/>
                </a:solidFill>
                <a:cs typeface="Arial"/>
              </a:rPr>
              <a:t> </a:t>
            </a:r>
            <a:r>
              <a:rPr lang="en-US" err="1">
                <a:solidFill>
                  <a:schemeClr val="tx2"/>
                </a:solidFill>
                <a:cs typeface="Arial"/>
              </a:rPr>
              <a:t>im</a:t>
            </a:r>
            <a:r>
              <a:rPr lang="en-US">
                <a:solidFill>
                  <a:schemeClr val="tx2"/>
                </a:solidFill>
                <a:cs typeface="Arial"/>
              </a:rPr>
              <a:t> MFR) </a:t>
            </a:r>
            <a:r>
              <a:rPr lang="en-US" err="1">
                <a:solidFill>
                  <a:schemeClr val="tx2"/>
                </a:solidFill>
                <a:cs typeface="Arial"/>
              </a:rPr>
              <a:t>mit</a:t>
            </a:r>
            <a:r>
              <a:rPr lang="en-US">
                <a:solidFill>
                  <a:schemeClr val="tx2"/>
                </a:solidFill>
                <a:cs typeface="Arial"/>
              </a:rPr>
              <a:t> EU-</a:t>
            </a:r>
            <a:r>
              <a:rPr lang="en-US" err="1">
                <a:solidFill>
                  <a:schemeClr val="tx2"/>
                </a:solidFill>
                <a:cs typeface="Arial"/>
              </a:rPr>
              <a:t>Beitrag</a:t>
            </a:r>
            <a:r>
              <a:rPr lang="en-US">
                <a:solidFill>
                  <a:schemeClr val="tx2"/>
                </a:solidFill>
                <a:cs typeface="Arial"/>
              </a:rPr>
              <a:t> 65 </a:t>
            </a:r>
            <a:r>
              <a:rPr lang="en-US" err="1">
                <a:solidFill>
                  <a:schemeClr val="tx2"/>
                </a:solidFill>
                <a:cs typeface="Arial"/>
              </a:rPr>
              <a:t>Milliarden</a:t>
            </a:r>
            <a:r>
              <a:rPr lang="en-US">
                <a:solidFill>
                  <a:schemeClr val="tx2"/>
                </a:solidFill>
                <a:cs typeface="Arial"/>
              </a:rPr>
              <a:t>, Ko-</a:t>
            </a:r>
            <a:r>
              <a:rPr lang="en-US" err="1">
                <a:solidFill>
                  <a:schemeClr val="tx2"/>
                </a:solidFill>
                <a:cs typeface="Arial"/>
              </a:rPr>
              <a:t>finanzierung</a:t>
            </a:r>
            <a:r>
              <a:rPr lang="en-US">
                <a:solidFill>
                  <a:schemeClr val="tx2"/>
                </a:solidFill>
                <a:cs typeface="Arial"/>
              </a:rPr>
              <a:t> 25%) </a:t>
            </a:r>
          </a:p>
          <a:p>
            <a:r>
              <a:rPr lang="en-US">
                <a:solidFill>
                  <a:schemeClr val="tx2"/>
                </a:solidFill>
                <a:cs typeface="Arial"/>
              </a:rPr>
              <a:t>Deutschland </a:t>
            </a:r>
            <a:r>
              <a:rPr lang="en-US" err="1">
                <a:solidFill>
                  <a:schemeClr val="tx2"/>
                </a:solidFill>
                <a:cs typeface="Arial"/>
              </a:rPr>
              <a:t>bekommt</a:t>
            </a:r>
            <a:r>
              <a:rPr lang="en-US">
                <a:solidFill>
                  <a:schemeClr val="tx2"/>
                </a:solidFill>
                <a:cs typeface="Arial"/>
              </a:rPr>
              <a:t> 8.18% des </a:t>
            </a:r>
            <a:r>
              <a:rPr lang="en-US" err="1">
                <a:solidFill>
                  <a:schemeClr val="tx2"/>
                </a:solidFill>
                <a:cs typeface="Arial"/>
              </a:rPr>
              <a:t>gesamten</a:t>
            </a:r>
            <a:r>
              <a:rPr lang="en-US">
                <a:solidFill>
                  <a:schemeClr val="tx2"/>
                </a:solidFill>
                <a:cs typeface="Arial"/>
              </a:rPr>
              <a:t> </a:t>
            </a:r>
            <a:r>
              <a:rPr lang="en-US" err="1">
                <a:solidFill>
                  <a:schemeClr val="tx2"/>
                </a:solidFill>
                <a:cs typeface="Arial"/>
              </a:rPr>
              <a:t>Betrages</a:t>
            </a:r>
            <a:r>
              <a:rPr lang="en-US">
                <a:solidFill>
                  <a:schemeClr val="tx2"/>
                </a:solidFill>
                <a:cs typeface="Arial"/>
              </a:rPr>
              <a:t>, ca EUR 10 </a:t>
            </a:r>
            <a:r>
              <a:rPr lang="en-US" err="1">
                <a:solidFill>
                  <a:schemeClr val="tx2"/>
                </a:solidFill>
                <a:cs typeface="Arial"/>
              </a:rPr>
              <a:t>Milliarden</a:t>
            </a:r>
            <a:endParaRPr lang="en-US">
              <a:solidFill>
                <a:schemeClr val="tx2"/>
              </a:solidFill>
              <a:cs typeface="Arial"/>
            </a:endParaRPr>
          </a:p>
          <a:p>
            <a:endParaRPr lang="en-US">
              <a:solidFill>
                <a:schemeClr val="tx2"/>
              </a:solidFill>
              <a:cs typeface="Arial"/>
            </a:endParaRPr>
          </a:p>
          <a:p>
            <a:pPr marL="0" indent="0">
              <a:buNone/>
            </a:pPr>
            <a:endParaRPr lang="en-US">
              <a:solidFill>
                <a:schemeClr val="tx2"/>
              </a:solidFill>
              <a:cs typeface="Arial"/>
            </a:endParaRPr>
          </a:p>
        </p:txBody>
      </p:sp>
      <p:sp>
        <p:nvSpPr>
          <p:cNvPr id="4" name="Slide Number Placeholder 3">
            <a:extLst>
              <a:ext uri="{FF2B5EF4-FFF2-40B4-BE49-F238E27FC236}">
                <a16:creationId xmlns:a16="http://schemas.microsoft.com/office/drawing/2014/main" id="{554E6DB2-AF83-E7DB-3B8B-42D5A17E86F4}"/>
              </a:ext>
            </a:extLst>
          </p:cNvPr>
          <p:cNvSpPr>
            <a:spLocks noGrp="1"/>
          </p:cNvSpPr>
          <p:nvPr>
            <p:ph type="sldNum" sz="quarter" idx="12"/>
          </p:nvPr>
        </p:nvSpPr>
        <p:spPr/>
        <p:txBody>
          <a:bodyPr/>
          <a:lstStyle/>
          <a:p>
            <a:fld id="{F46C79FD-C571-418B-AB0F-5EE936C85276}" type="slidenum">
              <a:rPr lang="en-GB" smtClean="0"/>
              <a:t>15</a:t>
            </a:fld>
            <a:endParaRPr lang="en-GB"/>
          </a:p>
        </p:txBody>
      </p:sp>
      <p:sp>
        <p:nvSpPr>
          <p:cNvPr id="5" name="Title 4">
            <a:extLst>
              <a:ext uri="{FF2B5EF4-FFF2-40B4-BE49-F238E27FC236}">
                <a16:creationId xmlns:a16="http://schemas.microsoft.com/office/drawing/2014/main" id="{F1ACE42D-9438-D530-814E-5E07AB76D6D9}"/>
              </a:ext>
            </a:extLst>
          </p:cNvPr>
          <p:cNvSpPr>
            <a:spLocks noGrp="1"/>
          </p:cNvSpPr>
          <p:nvPr>
            <p:ph type="title"/>
          </p:nvPr>
        </p:nvSpPr>
        <p:spPr>
          <a:xfrm>
            <a:off x="841326" y="109049"/>
            <a:ext cx="10515600" cy="782357"/>
          </a:xfrm>
        </p:spPr>
        <p:txBody>
          <a:bodyPr/>
          <a:lstStyle/>
          <a:p>
            <a:r>
              <a:rPr lang="de-DE" dirty="0">
                <a:cs typeface="Arial"/>
              </a:rPr>
              <a:t>8. Klima-Sozialfond (KSF) (I)</a:t>
            </a:r>
            <a:endParaRPr lang="en-US" dirty="0" err="1"/>
          </a:p>
        </p:txBody>
      </p:sp>
      <p:pic>
        <p:nvPicPr>
          <p:cNvPr id="8" name="Picture 7" descr="A bus stop with people standing next to it&#10;&#10;AI-generated content may be incorrect.">
            <a:extLst>
              <a:ext uri="{FF2B5EF4-FFF2-40B4-BE49-F238E27FC236}">
                <a16:creationId xmlns:a16="http://schemas.microsoft.com/office/drawing/2014/main" id="{6FB7AA6F-F472-76BF-9E92-701B84026590}"/>
              </a:ext>
            </a:extLst>
          </p:cNvPr>
          <p:cNvPicPr>
            <a:picLocks noChangeAspect="1"/>
          </p:cNvPicPr>
          <p:nvPr/>
        </p:nvPicPr>
        <p:blipFill>
          <a:blip r:embed="rId2"/>
          <a:stretch>
            <a:fillRect/>
          </a:stretch>
        </p:blipFill>
        <p:spPr>
          <a:xfrm>
            <a:off x="9405620" y="3752532"/>
            <a:ext cx="2432050" cy="1715559"/>
          </a:xfrm>
          <a:prstGeom prst="rect">
            <a:avLst/>
          </a:prstGeom>
        </p:spPr>
      </p:pic>
      <p:pic>
        <p:nvPicPr>
          <p:cNvPr id="9" name="Picture 8" descr="A white building with a tree and leaves&#10;&#10;AI-generated content may be incorrect.">
            <a:extLst>
              <a:ext uri="{FF2B5EF4-FFF2-40B4-BE49-F238E27FC236}">
                <a16:creationId xmlns:a16="http://schemas.microsoft.com/office/drawing/2014/main" id="{D5951329-F718-AE0A-A535-154F79A4B91A}"/>
              </a:ext>
            </a:extLst>
          </p:cNvPr>
          <p:cNvPicPr>
            <a:picLocks noChangeAspect="1"/>
          </p:cNvPicPr>
          <p:nvPr/>
        </p:nvPicPr>
        <p:blipFill>
          <a:blip r:embed="rId3"/>
          <a:stretch>
            <a:fillRect/>
          </a:stretch>
        </p:blipFill>
        <p:spPr>
          <a:xfrm>
            <a:off x="9264650" y="1344612"/>
            <a:ext cx="2705100" cy="1933575"/>
          </a:xfrm>
          <a:prstGeom prst="rect">
            <a:avLst/>
          </a:prstGeom>
        </p:spPr>
      </p:pic>
    </p:spTree>
    <p:extLst>
      <p:ext uri="{BB962C8B-B14F-4D97-AF65-F5344CB8AC3E}">
        <p14:creationId xmlns:p14="http://schemas.microsoft.com/office/powerpoint/2010/main" val="2602458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A5D261-89B0-AA2D-DFB0-26A1B97572BF}"/>
              </a:ext>
            </a:extLst>
          </p:cNvPr>
          <p:cNvSpPr>
            <a:spLocks noGrp="1"/>
          </p:cNvSpPr>
          <p:nvPr>
            <p:ph sz="half" idx="1"/>
          </p:nvPr>
        </p:nvSpPr>
        <p:spPr>
          <a:xfrm>
            <a:off x="848358" y="1266825"/>
            <a:ext cx="10993062" cy="5105315"/>
          </a:xfrm>
        </p:spPr>
        <p:txBody>
          <a:bodyPr vert="horz" lIns="91440" tIns="45720" rIns="91440" bIns="45720" rtlCol="0" anchor="t">
            <a:noAutofit/>
          </a:bodyPr>
          <a:lstStyle/>
          <a:p>
            <a:r>
              <a:rPr lang="en-US" err="1">
                <a:solidFill>
                  <a:schemeClr val="tx2"/>
                </a:solidFill>
                <a:cs typeface="Arial"/>
              </a:rPr>
              <a:t>Identifizierung</a:t>
            </a:r>
            <a:r>
              <a:rPr lang="en-US">
                <a:solidFill>
                  <a:schemeClr val="tx2"/>
                </a:solidFill>
                <a:cs typeface="Arial"/>
              </a:rPr>
              <a:t> der </a:t>
            </a:r>
            <a:r>
              <a:rPr lang="en-US" err="1">
                <a:solidFill>
                  <a:schemeClr val="tx2"/>
                </a:solidFill>
                <a:cs typeface="Arial"/>
              </a:rPr>
              <a:t>Zielgruppen</a:t>
            </a:r>
            <a:r>
              <a:rPr lang="en-US">
                <a:solidFill>
                  <a:schemeClr val="tx2"/>
                </a:solidFill>
                <a:cs typeface="Arial"/>
              </a:rPr>
              <a:t> </a:t>
            </a:r>
            <a:r>
              <a:rPr lang="en-US" err="1">
                <a:solidFill>
                  <a:schemeClr val="tx2"/>
                </a:solidFill>
                <a:cs typeface="Arial"/>
              </a:rPr>
              <a:t>ist</a:t>
            </a:r>
            <a:r>
              <a:rPr lang="en-US">
                <a:solidFill>
                  <a:schemeClr val="tx2"/>
                </a:solidFill>
                <a:cs typeface="Arial"/>
              </a:rPr>
              <a:t> für KSF </a:t>
            </a:r>
            <a:r>
              <a:rPr lang="en-US" err="1">
                <a:solidFill>
                  <a:schemeClr val="tx2"/>
                </a:solidFill>
                <a:cs typeface="Arial"/>
              </a:rPr>
              <a:t>Umsetzung</a:t>
            </a:r>
            <a:r>
              <a:rPr lang="en-US">
                <a:solidFill>
                  <a:schemeClr val="tx2"/>
                </a:solidFill>
                <a:cs typeface="Arial"/>
              </a:rPr>
              <a:t> </a:t>
            </a:r>
            <a:r>
              <a:rPr lang="en-US" err="1">
                <a:solidFill>
                  <a:schemeClr val="tx2"/>
                </a:solidFill>
                <a:cs typeface="Arial"/>
              </a:rPr>
              <a:t>entscheiden</a:t>
            </a:r>
            <a:endParaRPr lang="en-US">
              <a:solidFill>
                <a:schemeClr val="tx2"/>
              </a:solidFill>
              <a:cs typeface="Arial"/>
            </a:endParaRPr>
          </a:p>
          <a:p>
            <a:pPr>
              <a:spcAft>
                <a:spcPts val="800"/>
              </a:spcAft>
            </a:pPr>
            <a:r>
              <a:rPr lang="en-US">
                <a:solidFill>
                  <a:schemeClr val="tx2"/>
                </a:solidFill>
                <a:cs typeface="Arial"/>
              </a:rPr>
              <a:t>Alle </a:t>
            </a:r>
            <a:r>
              <a:rPr lang="en-US" err="1">
                <a:solidFill>
                  <a:schemeClr val="tx2"/>
                </a:solidFill>
                <a:cs typeface="Arial"/>
              </a:rPr>
              <a:t>Maßnahmen</a:t>
            </a:r>
            <a:r>
              <a:rPr lang="en-US">
                <a:solidFill>
                  <a:schemeClr val="tx2"/>
                </a:solidFill>
                <a:cs typeface="Arial"/>
              </a:rPr>
              <a:t> und </a:t>
            </a:r>
            <a:r>
              <a:rPr lang="en-US" err="1">
                <a:solidFill>
                  <a:schemeClr val="tx2"/>
                </a:solidFill>
                <a:cs typeface="Arial"/>
              </a:rPr>
              <a:t>Investitionen</a:t>
            </a:r>
            <a:r>
              <a:rPr lang="en-US">
                <a:solidFill>
                  <a:schemeClr val="tx2"/>
                </a:solidFill>
                <a:cs typeface="Arial"/>
              </a:rPr>
              <a:t> </a:t>
            </a:r>
            <a:r>
              <a:rPr lang="en-US" err="1">
                <a:solidFill>
                  <a:schemeClr val="tx2"/>
                </a:solidFill>
                <a:cs typeface="Arial"/>
              </a:rPr>
              <a:t>müssen</a:t>
            </a:r>
            <a:r>
              <a:rPr lang="en-US">
                <a:solidFill>
                  <a:schemeClr val="tx2"/>
                </a:solidFill>
                <a:cs typeface="Arial"/>
              </a:rPr>
              <a:t> </a:t>
            </a:r>
            <a:r>
              <a:rPr lang="en-US" err="1">
                <a:solidFill>
                  <a:schemeClr val="tx2"/>
                </a:solidFill>
                <a:cs typeface="Arial"/>
              </a:rPr>
              <a:t>ihnen</a:t>
            </a:r>
            <a:r>
              <a:rPr lang="en-US">
                <a:solidFill>
                  <a:schemeClr val="tx2"/>
                </a:solidFill>
                <a:cs typeface="Arial"/>
              </a:rPr>
              <a:t> </a:t>
            </a:r>
            <a:r>
              <a:rPr lang="en-US" err="1">
                <a:solidFill>
                  <a:schemeClr val="tx2"/>
                </a:solidFill>
                <a:cs typeface="Arial"/>
              </a:rPr>
              <a:t>zugutekommen</a:t>
            </a:r>
            <a:r>
              <a:rPr lang="en-US">
                <a:solidFill>
                  <a:schemeClr val="tx2"/>
                </a:solidFill>
                <a:cs typeface="Arial"/>
              </a:rPr>
              <a:t>:</a:t>
            </a:r>
          </a:p>
          <a:p>
            <a:pPr lvl="1">
              <a:spcAft>
                <a:spcPts val="800"/>
              </a:spcAft>
              <a:buFont typeface="Courier New" panose="020B0604020202020204" pitchFamily="34" charset="0"/>
              <a:buChar char="o"/>
            </a:pPr>
            <a:r>
              <a:rPr lang="en-US" err="1">
                <a:solidFill>
                  <a:schemeClr val="tx2"/>
                </a:solidFill>
                <a:cs typeface="Arial"/>
              </a:rPr>
              <a:t>Armutsgefährdete</a:t>
            </a:r>
            <a:r>
              <a:rPr lang="en-US">
                <a:solidFill>
                  <a:schemeClr val="tx2"/>
                </a:solidFill>
                <a:cs typeface="Arial"/>
              </a:rPr>
              <a:t> </a:t>
            </a:r>
            <a:r>
              <a:rPr lang="en-US" err="1">
                <a:solidFill>
                  <a:schemeClr val="tx2"/>
                </a:solidFill>
                <a:cs typeface="Arial"/>
              </a:rPr>
              <a:t>oder</a:t>
            </a:r>
            <a:r>
              <a:rPr lang="en-US">
                <a:solidFill>
                  <a:schemeClr val="tx2"/>
                </a:solidFill>
                <a:cs typeface="Arial"/>
              </a:rPr>
              <a:t> </a:t>
            </a:r>
            <a:r>
              <a:rPr lang="en-US" err="1">
                <a:solidFill>
                  <a:schemeClr val="tx2"/>
                </a:solidFill>
                <a:cs typeface="Arial"/>
              </a:rPr>
              <a:t>betroffene</a:t>
            </a:r>
            <a:r>
              <a:rPr lang="en-US">
                <a:solidFill>
                  <a:schemeClr val="tx2"/>
                </a:solidFill>
                <a:cs typeface="Arial"/>
              </a:rPr>
              <a:t> </a:t>
            </a:r>
            <a:r>
              <a:rPr lang="en-US" err="1">
                <a:solidFill>
                  <a:schemeClr val="tx2"/>
                </a:solidFill>
                <a:cs typeface="Arial"/>
              </a:rPr>
              <a:t>Haushalte</a:t>
            </a:r>
            <a:endParaRPr lang="en-US">
              <a:solidFill>
                <a:schemeClr val="tx2"/>
              </a:solidFill>
              <a:cs typeface="Arial"/>
            </a:endParaRPr>
          </a:p>
          <a:p>
            <a:pPr lvl="1">
              <a:spcAft>
                <a:spcPts val="800"/>
              </a:spcAft>
              <a:buFont typeface="Courier New" panose="020B0604020202020204" pitchFamily="34" charset="0"/>
              <a:buChar char="o"/>
            </a:pPr>
            <a:r>
              <a:rPr lang="en-US" err="1">
                <a:solidFill>
                  <a:schemeClr val="tx2"/>
                </a:solidFill>
                <a:cs typeface="Arial"/>
              </a:rPr>
              <a:t>Armutsgefährdete</a:t>
            </a:r>
            <a:r>
              <a:rPr lang="en-US">
                <a:solidFill>
                  <a:schemeClr val="tx2"/>
                </a:solidFill>
                <a:cs typeface="Arial"/>
              </a:rPr>
              <a:t> </a:t>
            </a:r>
            <a:r>
              <a:rPr lang="en-US" err="1">
                <a:solidFill>
                  <a:schemeClr val="tx2"/>
                </a:solidFill>
                <a:cs typeface="Arial"/>
              </a:rPr>
              <a:t>oder</a:t>
            </a:r>
            <a:r>
              <a:rPr lang="en-US">
                <a:solidFill>
                  <a:schemeClr val="tx2"/>
                </a:solidFill>
                <a:cs typeface="Arial"/>
              </a:rPr>
              <a:t> </a:t>
            </a:r>
            <a:r>
              <a:rPr lang="en-US" err="1">
                <a:solidFill>
                  <a:schemeClr val="tx2"/>
                </a:solidFill>
                <a:cs typeface="Arial"/>
              </a:rPr>
              <a:t>betroffene</a:t>
            </a:r>
            <a:r>
              <a:rPr lang="en-US">
                <a:solidFill>
                  <a:schemeClr val="tx2"/>
                </a:solidFill>
                <a:cs typeface="Arial"/>
              </a:rPr>
              <a:t> </a:t>
            </a:r>
            <a:r>
              <a:rPr lang="en-US" err="1">
                <a:solidFill>
                  <a:schemeClr val="tx2"/>
                </a:solidFill>
                <a:cs typeface="Arial"/>
              </a:rPr>
              <a:t>Verkehrsnutzer</a:t>
            </a:r>
            <a:endParaRPr lang="en-US">
              <a:solidFill>
                <a:schemeClr val="tx2"/>
              </a:solidFill>
              <a:cs typeface="Arial"/>
            </a:endParaRPr>
          </a:p>
          <a:p>
            <a:pPr lvl="1">
              <a:spcAft>
                <a:spcPts val="800"/>
              </a:spcAft>
              <a:buFont typeface="Courier New" panose="020B0604020202020204" pitchFamily="34" charset="0"/>
              <a:buChar char="o"/>
            </a:pPr>
            <a:r>
              <a:rPr lang="en-US" err="1">
                <a:solidFill>
                  <a:schemeClr val="tx2"/>
                </a:solidFill>
                <a:cs typeface="Arial"/>
              </a:rPr>
              <a:t>Bedrohte</a:t>
            </a:r>
            <a:r>
              <a:rPr lang="en-US">
                <a:solidFill>
                  <a:schemeClr val="tx2"/>
                </a:solidFill>
                <a:cs typeface="Arial"/>
              </a:rPr>
              <a:t> </a:t>
            </a:r>
            <a:r>
              <a:rPr lang="en-US" err="1">
                <a:solidFill>
                  <a:schemeClr val="tx2"/>
                </a:solidFill>
                <a:cs typeface="Arial"/>
              </a:rPr>
              <a:t>Kleinunternehmen</a:t>
            </a:r>
            <a:endParaRPr lang="en-US">
              <a:solidFill>
                <a:schemeClr val="tx2"/>
              </a:solidFill>
              <a:cs typeface="Arial"/>
            </a:endParaRPr>
          </a:p>
          <a:p>
            <a:r>
              <a:rPr lang="en-US" err="1">
                <a:solidFill>
                  <a:schemeClr val="tx2"/>
                </a:solidFill>
                <a:cs typeface="Arial"/>
              </a:rPr>
              <a:t>Zielgruppen</a:t>
            </a:r>
            <a:r>
              <a:rPr lang="en-US">
                <a:solidFill>
                  <a:schemeClr val="tx2"/>
                </a:solidFill>
                <a:cs typeface="Arial"/>
              </a:rPr>
              <a:t>  </a:t>
            </a:r>
            <a:r>
              <a:rPr lang="en-US" err="1">
                <a:solidFill>
                  <a:schemeClr val="tx2"/>
                </a:solidFill>
                <a:cs typeface="Arial"/>
              </a:rPr>
              <a:t>definiert</a:t>
            </a:r>
            <a:r>
              <a:rPr lang="en-US">
                <a:solidFill>
                  <a:schemeClr val="tx2"/>
                </a:solidFill>
                <a:cs typeface="Arial"/>
              </a:rPr>
              <a:t> </a:t>
            </a:r>
            <a:r>
              <a:rPr lang="en-US" err="1">
                <a:solidFill>
                  <a:schemeClr val="tx2"/>
                </a:solidFill>
                <a:cs typeface="Arial"/>
              </a:rPr>
              <a:t>mit</a:t>
            </a:r>
            <a:r>
              <a:rPr lang="en-US">
                <a:solidFill>
                  <a:schemeClr val="tx2"/>
                </a:solidFill>
                <a:cs typeface="Arial"/>
              </a:rPr>
              <a:t> </a:t>
            </a:r>
            <a:r>
              <a:rPr lang="en-US" err="1">
                <a:solidFill>
                  <a:schemeClr val="tx2"/>
                </a:solidFill>
                <a:cs typeface="Arial"/>
              </a:rPr>
              <a:t>Bezug</a:t>
            </a:r>
            <a:r>
              <a:rPr lang="en-US">
                <a:solidFill>
                  <a:schemeClr val="tx2"/>
                </a:solidFill>
                <a:cs typeface="Arial"/>
              </a:rPr>
              <a:t> auf </a:t>
            </a:r>
            <a:r>
              <a:rPr lang="en-US" err="1">
                <a:solidFill>
                  <a:schemeClr val="tx2"/>
                </a:solidFill>
                <a:cs typeface="Arial"/>
              </a:rPr>
              <a:t>Energiearmut</a:t>
            </a:r>
            <a:r>
              <a:rPr lang="en-US">
                <a:solidFill>
                  <a:schemeClr val="tx2"/>
                </a:solidFill>
                <a:cs typeface="Arial"/>
              </a:rPr>
              <a:t> und </a:t>
            </a:r>
            <a:r>
              <a:rPr lang="en-US" err="1">
                <a:solidFill>
                  <a:schemeClr val="tx2"/>
                </a:solidFill>
                <a:cs typeface="Arial"/>
              </a:rPr>
              <a:t>Verkehrsarmut</a:t>
            </a:r>
            <a:r>
              <a:rPr lang="en-US">
                <a:solidFill>
                  <a:schemeClr val="tx2"/>
                </a:solidFill>
                <a:cs typeface="Arial"/>
              </a:rPr>
              <a:t>, </a:t>
            </a:r>
            <a:r>
              <a:rPr lang="en-US" err="1">
                <a:solidFill>
                  <a:schemeClr val="tx2"/>
                </a:solidFill>
                <a:cs typeface="Arial"/>
              </a:rPr>
              <a:t>sowie</a:t>
            </a:r>
            <a:r>
              <a:rPr lang="en-US">
                <a:solidFill>
                  <a:schemeClr val="tx2"/>
                </a:solidFill>
                <a:cs typeface="Arial"/>
              </a:rPr>
              <a:t> auf </a:t>
            </a:r>
            <a:r>
              <a:rPr lang="en-US" err="1">
                <a:solidFill>
                  <a:schemeClr val="tx2"/>
                </a:solidFill>
                <a:cs typeface="Arial"/>
              </a:rPr>
              <a:t>Auswirkungen</a:t>
            </a:r>
            <a:r>
              <a:rPr lang="en-US">
                <a:solidFill>
                  <a:schemeClr val="tx2"/>
                </a:solidFill>
                <a:cs typeface="Arial"/>
              </a:rPr>
              <a:t> von ETS2</a:t>
            </a:r>
          </a:p>
          <a:p>
            <a:r>
              <a:rPr lang="en-US" err="1">
                <a:solidFill>
                  <a:schemeClr val="tx2"/>
                </a:solidFill>
                <a:cs typeface="Arial"/>
              </a:rPr>
              <a:t>Jedes</a:t>
            </a:r>
            <a:r>
              <a:rPr lang="en-US">
                <a:solidFill>
                  <a:schemeClr val="tx2"/>
                </a:solidFill>
                <a:cs typeface="Arial"/>
              </a:rPr>
              <a:t> MS muss bis 30. Juni 2025 </a:t>
            </a:r>
            <a:r>
              <a:rPr lang="en-US" err="1">
                <a:solidFill>
                  <a:schemeClr val="tx2"/>
                </a:solidFill>
                <a:cs typeface="Arial"/>
              </a:rPr>
              <a:t>eine</a:t>
            </a:r>
            <a:r>
              <a:rPr lang="en-US">
                <a:solidFill>
                  <a:schemeClr val="tx2"/>
                </a:solidFill>
                <a:cs typeface="Arial"/>
              </a:rPr>
              <a:t> Klima-</a:t>
            </a:r>
            <a:r>
              <a:rPr lang="en-US" err="1">
                <a:solidFill>
                  <a:schemeClr val="tx2"/>
                </a:solidFill>
                <a:cs typeface="Arial"/>
              </a:rPr>
              <a:t>Sozialplan</a:t>
            </a:r>
            <a:r>
              <a:rPr lang="en-US">
                <a:solidFill>
                  <a:schemeClr val="tx2"/>
                </a:solidFill>
                <a:cs typeface="Arial"/>
              </a:rPr>
              <a:t> </a:t>
            </a:r>
            <a:r>
              <a:rPr lang="en-US" err="1">
                <a:solidFill>
                  <a:schemeClr val="tx2"/>
                </a:solidFill>
                <a:cs typeface="Arial"/>
              </a:rPr>
              <a:t>vorlegen</a:t>
            </a:r>
            <a:endParaRPr lang="en-US">
              <a:solidFill>
                <a:schemeClr val="tx2"/>
              </a:solidFill>
              <a:cs typeface="Arial"/>
            </a:endParaRPr>
          </a:p>
          <a:p>
            <a:r>
              <a:rPr lang="en-US">
                <a:solidFill>
                  <a:schemeClr val="tx2"/>
                </a:solidFill>
                <a:cs typeface="Arial"/>
              </a:rPr>
              <a:t>DE: KSF auf </a:t>
            </a:r>
            <a:r>
              <a:rPr lang="en-US" err="1">
                <a:solidFill>
                  <a:schemeClr val="tx2"/>
                </a:solidFill>
                <a:cs typeface="Arial"/>
              </a:rPr>
              <a:t>Bundesebene</a:t>
            </a:r>
            <a:r>
              <a:rPr lang="en-US">
                <a:solidFill>
                  <a:schemeClr val="tx2"/>
                </a:solidFill>
                <a:cs typeface="Arial"/>
              </a:rPr>
              <a:t> </a:t>
            </a:r>
            <a:r>
              <a:rPr lang="en-US" err="1">
                <a:solidFill>
                  <a:schemeClr val="tx2"/>
                </a:solidFill>
                <a:cs typeface="Arial"/>
              </a:rPr>
              <a:t>entwicklet</a:t>
            </a:r>
            <a:r>
              <a:rPr lang="en-US">
                <a:solidFill>
                  <a:schemeClr val="tx2"/>
                </a:solidFill>
                <a:cs typeface="Arial"/>
              </a:rPr>
              <a:t> und </a:t>
            </a:r>
            <a:r>
              <a:rPr lang="en-US" err="1">
                <a:solidFill>
                  <a:schemeClr val="tx2"/>
                </a:solidFill>
                <a:cs typeface="Arial"/>
              </a:rPr>
              <a:t>umgesetzt</a:t>
            </a:r>
            <a:r>
              <a:rPr lang="en-US">
                <a:solidFill>
                  <a:schemeClr val="tx2"/>
                </a:solidFill>
                <a:cs typeface="Arial"/>
              </a:rPr>
              <a:t> (BMWK bis </a:t>
            </a:r>
            <a:r>
              <a:rPr lang="en-US" err="1">
                <a:solidFill>
                  <a:schemeClr val="tx2"/>
                </a:solidFill>
                <a:cs typeface="Arial"/>
              </a:rPr>
              <a:t>jetzt</a:t>
            </a:r>
            <a:r>
              <a:rPr lang="en-US">
                <a:solidFill>
                  <a:schemeClr val="tx2"/>
                </a:solidFill>
                <a:cs typeface="Arial"/>
              </a:rPr>
              <a:t>)</a:t>
            </a:r>
          </a:p>
          <a:p>
            <a:r>
              <a:rPr lang="en-US">
                <a:solidFill>
                  <a:schemeClr val="tx2"/>
                </a:solidFill>
                <a:cs typeface="Arial"/>
              </a:rPr>
              <a:t> </a:t>
            </a:r>
            <a:r>
              <a:rPr lang="en-US">
                <a:cs typeface="Arial"/>
                <a:hlinkClick r:id="rId2"/>
              </a:rPr>
              <a:t>Leitlinien zu den Klima-Sozialplänen;</a:t>
            </a:r>
            <a:endParaRPr lang="en-US">
              <a:cs typeface="Arial"/>
            </a:endParaRPr>
          </a:p>
          <a:p>
            <a:endParaRPr lang="en-US">
              <a:cs typeface="Arial"/>
            </a:endParaRPr>
          </a:p>
        </p:txBody>
      </p:sp>
      <p:sp>
        <p:nvSpPr>
          <p:cNvPr id="4" name="Slide Number Placeholder 3">
            <a:extLst>
              <a:ext uri="{FF2B5EF4-FFF2-40B4-BE49-F238E27FC236}">
                <a16:creationId xmlns:a16="http://schemas.microsoft.com/office/drawing/2014/main" id="{07C9745E-BF1E-AF99-BD01-DB8E58D6AC0C}"/>
              </a:ext>
            </a:extLst>
          </p:cNvPr>
          <p:cNvSpPr>
            <a:spLocks noGrp="1"/>
          </p:cNvSpPr>
          <p:nvPr>
            <p:ph type="sldNum" sz="quarter" idx="12"/>
          </p:nvPr>
        </p:nvSpPr>
        <p:spPr/>
        <p:txBody>
          <a:bodyPr/>
          <a:lstStyle/>
          <a:p>
            <a:fld id="{F46C79FD-C571-418B-AB0F-5EE936C85276}" type="slidenum">
              <a:rPr lang="en-GB" smtClean="0"/>
              <a:t>16</a:t>
            </a:fld>
            <a:endParaRPr lang="en-GB"/>
          </a:p>
        </p:txBody>
      </p:sp>
      <p:sp>
        <p:nvSpPr>
          <p:cNvPr id="5" name="Title 4">
            <a:extLst>
              <a:ext uri="{FF2B5EF4-FFF2-40B4-BE49-F238E27FC236}">
                <a16:creationId xmlns:a16="http://schemas.microsoft.com/office/drawing/2014/main" id="{507C481E-08C2-6DBB-DCCC-64B552F71ABB}"/>
              </a:ext>
            </a:extLst>
          </p:cNvPr>
          <p:cNvSpPr>
            <a:spLocks noGrp="1"/>
          </p:cNvSpPr>
          <p:nvPr>
            <p:ph type="title"/>
          </p:nvPr>
        </p:nvSpPr>
        <p:spPr>
          <a:xfrm>
            <a:off x="848802" y="239020"/>
            <a:ext cx="10515600" cy="782357"/>
          </a:xfrm>
        </p:spPr>
        <p:txBody>
          <a:bodyPr/>
          <a:lstStyle/>
          <a:p>
            <a:r>
              <a:rPr lang="de-DE" dirty="0">
                <a:cs typeface="Arial"/>
              </a:rPr>
              <a:t>8. Klima-Sozialfond (KSF) (II)</a:t>
            </a:r>
            <a:endParaRPr lang="en-US" dirty="0"/>
          </a:p>
        </p:txBody>
      </p:sp>
      <p:pic>
        <p:nvPicPr>
          <p:cNvPr id="6" name="Picture 5" descr="A person riding a bicycle with a child on it&#10;&#10;AI-generated content may be incorrect.">
            <a:extLst>
              <a:ext uri="{FF2B5EF4-FFF2-40B4-BE49-F238E27FC236}">
                <a16:creationId xmlns:a16="http://schemas.microsoft.com/office/drawing/2014/main" id="{BB6B47CA-32B0-B22E-1DEA-67E7F25FFE48}"/>
              </a:ext>
            </a:extLst>
          </p:cNvPr>
          <p:cNvPicPr>
            <a:picLocks noChangeAspect="1"/>
          </p:cNvPicPr>
          <p:nvPr/>
        </p:nvPicPr>
        <p:blipFill>
          <a:blip r:embed="rId3"/>
          <a:stretch>
            <a:fillRect/>
          </a:stretch>
        </p:blipFill>
        <p:spPr>
          <a:xfrm>
            <a:off x="10356321" y="1270952"/>
            <a:ext cx="1594908" cy="1685925"/>
          </a:xfrm>
          <a:prstGeom prst="rect">
            <a:avLst/>
          </a:prstGeom>
        </p:spPr>
      </p:pic>
      <p:pic>
        <p:nvPicPr>
          <p:cNvPr id="7" name="Picture 6" descr="A person holding a baby&#10;&#10;AI-generated content may be incorrect.">
            <a:extLst>
              <a:ext uri="{FF2B5EF4-FFF2-40B4-BE49-F238E27FC236}">
                <a16:creationId xmlns:a16="http://schemas.microsoft.com/office/drawing/2014/main" id="{DCA20C42-AA18-55F7-4B3D-B6CDABE12EA5}"/>
              </a:ext>
            </a:extLst>
          </p:cNvPr>
          <p:cNvPicPr>
            <a:picLocks noChangeAspect="1"/>
          </p:cNvPicPr>
          <p:nvPr/>
        </p:nvPicPr>
        <p:blipFill>
          <a:blip r:embed="rId4"/>
          <a:stretch>
            <a:fillRect/>
          </a:stretch>
        </p:blipFill>
        <p:spPr>
          <a:xfrm>
            <a:off x="8079951" y="2271925"/>
            <a:ext cx="2357967" cy="1547495"/>
          </a:xfrm>
          <a:prstGeom prst="rect">
            <a:avLst/>
          </a:prstGeom>
        </p:spPr>
      </p:pic>
    </p:spTree>
    <p:extLst>
      <p:ext uri="{BB962C8B-B14F-4D97-AF65-F5344CB8AC3E}">
        <p14:creationId xmlns:p14="http://schemas.microsoft.com/office/powerpoint/2010/main" val="115927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F29ACA-80F3-D607-A22C-F570E39A1A90}"/>
              </a:ext>
            </a:extLst>
          </p:cNvPr>
          <p:cNvSpPr>
            <a:spLocks noGrp="1"/>
          </p:cNvSpPr>
          <p:nvPr>
            <p:ph sz="half" idx="2"/>
          </p:nvPr>
        </p:nvSpPr>
        <p:spPr>
          <a:xfrm>
            <a:off x="839788" y="1650670"/>
            <a:ext cx="5157787" cy="4156364"/>
          </a:xfrm>
        </p:spPr>
        <p:txBody>
          <a:bodyPr wrap="square">
            <a:normAutofit fontScale="92500"/>
          </a:bodyPr>
          <a:lstStyle/>
          <a:p>
            <a:pPr marL="0" indent="0">
              <a:lnSpc>
                <a:spcPct val="90000"/>
              </a:lnSpc>
              <a:buNone/>
            </a:pPr>
            <a:r>
              <a:rPr lang="de-DE" b="1" i="1">
                <a:solidFill>
                  <a:srgbClr val="024B9C"/>
                </a:solidFill>
              </a:rPr>
              <a:t>Bewerbungsfrist:</a:t>
            </a:r>
            <a:r>
              <a:rPr lang="de-DE">
                <a:solidFill>
                  <a:srgbClr val="024B9C"/>
                </a:solidFill>
              </a:rPr>
              <a:t> 20. Mai 2025</a:t>
            </a:r>
          </a:p>
          <a:p>
            <a:pPr marL="0" indent="0">
              <a:lnSpc>
                <a:spcPct val="90000"/>
              </a:lnSpc>
              <a:buNone/>
            </a:pPr>
            <a:r>
              <a:rPr lang="de-DE" b="1" i="1">
                <a:solidFill>
                  <a:srgbClr val="024B9C"/>
                </a:solidFill>
              </a:rPr>
              <a:t>Kategorien</a:t>
            </a:r>
            <a:r>
              <a:rPr lang="de-DE" i="1">
                <a:solidFill>
                  <a:srgbClr val="024B9C"/>
                </a:solidFill>
              </a:rPr>
              <a:t>:</a:t>
            </a:r>
          </a:p>
          <a:p>
            <a:pPr marL="342900" indent="-342900">
              <a:lnSpc>
                <a:spcPct val="90000"/>
              </a:lnSpc>
              <a:buFont typeface="Arial" panose="020B0604020202020204" pitchFamily="34" charset="0"/>
              <a:buChar char="•"/>
            </a:pPr>
            <a:r>
              <a:rPr lang="de-DE">
                <a:solidFill>
                  <a:srgbClr val="024B9C"/>
                </a:solidFill>
              </a:rPr>
              <a:t>Ein wettbewerbsfähigeres und intelligenteres Europa</a:t>
            </a:r>
          </a:p>
          <a:p>
            <a:pPr marL="342900" indent="-342900">
              <a:lnSpc>
                <a:spcPct val="90000"/>
              </a:lnSpc>
              <a:buFont typeface="Arial" panose="020B0604020202020204" pitchFamily="34" charset="0"/>
              <a:buChar char="•"/>
            </a:pPr>
            <a:r>
              <a:rPr lang="de-DE">
                <a:solidFill>
                  <a:srgbClr val="024B9C"/>
                </a:solidFill>
              </a:rPr>
              <a:t>Ein grünes Europa</a:t>
            </a:r>
          </a:p>
          <a:p>
            <a:pPr marL="342900" indent="-342900">
              <a:lnSpc>
                <a:spcPct val="90000"/>
              </a:lnSpc>
              <a:buFont typeface="Arial" panose="020B0604020202020204" pitchFamily="34" charset="0"/>
              <a:buChar char="•"/>
            </a:pPr>
            <a:r>
              <a:rPr lang="de-DE">
                <a:solidFill>
                  <a:srgbClr val="024B9C"/>
                </a:solidFill>
              </a:rPr>
              <a:t>Ein verknüpftes Europa</a:t>
            </a:r>
          </a:p>
          <a:p>
            <a:pPr marL="342900" indent="-342900">
              <a:lnSpc>
                <a:spcPct val="90000"/>
              </a:lnSpc>
              <a:buFont typeface="Arial" panose="020B0604020202020204" pitchFamily="34" charset="0"/>
              <a:buChar char="•"/>
            </a:pPr>
            <a:r>
              <a:rPr lang="de-DE">
                <a:solidFill>
                  <a:srgbClr val="024B9C"/>
                </a:solidFill>
              </a:rPr>
              <a:t>Ein soziales und inklusives Europa</a:t>
            </a:r>
          </a:p>
          <a:p>
            <a:pPr marL="342900" indent="-342900">
              <a:lnSpc>
                <a:spcPct val="90000"/>
              </a:lnSpc>
              <a:buFont typeface="Arial" panose="020B0604020202020204" pitchFamily="34" charset="0"/>
              <a:buChar char="•"/>
            </a:pPr>
            <a:r>
              <a:rPr lang="de-DE">
                <a:solidFill>
                  <a:srgbClr val="024B9C"/>
                </a:solidFill>
              </a:rPr>
              <a:t>Ein bürgernäheres </a:t>
            </a:r>
            <a:r>
              <a:rPr lang="fr-BE">
                <a:solidFill>
                  <a:srgbClr val="024B9C"/>
                </a:solidFill>
              </a:rPr>
              <a:t>Europa</a:t>
            </a:r>
          </a:p>
          <a:p>
            <a:pPr>
              <a:lnSpc>
                <a:spcPct val="90000"/>
              </a:lnSpc>
            </a:pPr>
            <a:endParaRPr lang="fr-BE" sz="1300"/>
          </a:p>
          <a:p>
            <a:pPr>
              <a:lnSpc>
                <a:spcPct val="90000"/>
              </a:lnSpc>
            </a:pPr>
            <a:endParaRPr lang="fr-BE" sz="1300"/>
          </a:p>
          <a:p>
            <a:pPr>
              <a:lnSpc>
                <a:spcPct val="90000"/>
              </a:lnSpc>
            </a:pPr>
            <a:endParaRPr lang="en-IE" sz="1300"/>
          </a:p>
        </p:txBody>
      </p:sp>
      <p:sp>
        <p:nvSpPr>
          <p:cNvPr id="6" name="TextBox 5">
            <a:extLst>
              <a:ext uri="{FF2B5EF4-FFF2-40B4-BE49-F238E27FC236}">
                <a16:creationId xmlns:a16="http://schemas.microsoft.com/office/drawing/2014/main" id="{FEF1F684-7996-B9B3-280A-774D1A30F5D8}"/>
              </a:ext>
            </a:extLst>
          </p:cNvPr>
          <p:cNvSpPr txBox="1"/>
          <p:nvPr/>
        </p:nvSpPr>
        <p:spPr>
          <a:xfrm>
            <a:off x="6516584" y="4597385"/>
            <a:ext cx="5183188" cy="823912"/>
          </a:xfrm>
          <a:prstGeom prst="rect">
            <a:avLst/>
          </a:prstGeom>
          <a:noFill/>
        </p:spPr>
        <p:txBody>
          <a:bodyPr vert="horz" wrap="square" lIns="91440" tIns="45720" rIns="91440" bIns="45720" rtlCol="0" anchor="b">
            <a:normAutofit/>
          </a:bodyPr>
          <a:lstStyle/>
          <a:p>
            <a:pPr>
              <a:lnSpc>
                <a:spcPct val="90000"/>
              </a:lnSpc>
              <a:spcAft>
                <a:spcPts val="1800"/>
              </a:spcAft>
              <a:buClr>
                <a:schemeClr val="tx2"/>
              </a:buClr>
            </a:pPr>
            <a:r>
              <a:rPr lang="en-US" sz="2600" b="1" kern="1200" err="1">
                <a:solidFill>
                  <a:schemeClr val="tx2"/>
                </a:solidFill>
                <a:hlinkClick r:id="rId3">
                  <a:extLst>
                    <a:ext uri="{A12FA001-AC4F-418D-AE19-62706E023703}">
                      <ahyp:hlinkClr xmlns:ahyp="http://schemas.microsoft.com/office/drawing/2018/hyperlinkcolor" val="tx"/>
                    </a:ext>
                  </a:extLst>
                </a:hlinkClick>
              </a:rPr>
              <a:t>Inforegio</a:t>
            </a:r>
            <a:r>
              <a:rPr lang="en-US" sz="2600" b="1" kern="1200">
                <a:solidFill>
                  <a:schemeClr val="tx2"/>
                </a:solidFill>
                <a:hlinkClick r:id="rId3">
                  <a:extLst>
                    <a:ext uri="{A12FA001-AC4F-418D-AE19-62706E023703}">
                      <ahyp:hlinkClr xmlns:ahyp="http://schemas.microsoft.com/office/drawing/2018/hyperlinkcolor" val="tx"/>
                    </a:ext>
                  </a:extLst>
                </a:hlinkClick>
              </a:rPr>
              <a:t> - REGIOSTARS Awards</a:t>
            </a:r>
            <a:endParaRPr lang="en-US" sz="2600" b="1" kern="1200">
              <a:solidFill>
                <a:schemeClr val="tx2"/>
              </a:solidFill>
            </a:endParaRPr>
          </a:p>
        </p:txBody>
      </p:sp>
      <p:pic>
        <p:nvPicPr>
          <p:cNvPr id="1026" name="Picture 2" descr="The Commission opens applications to reward the best Cohesion Policy supported projects">
            <a:extLst>
              <a:ext uri="{FF2B5EF4-FFF2-40B4-BE49-F238E27FC236}">
                <a16:creationId xmlns:a16="http://schemas.microsoft.com/office/drawing/2014/main" id="{D4868264-F897-75C1-6F5D-2E066794A3C9}"/>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l="2442" r="3434" b="8"/>
          <a:stretch/>
        </p:blipFill>
        <p:spPr bwMode="auto">
          <a:xfrm>
            <a:off x="6516584" y="991457"/>
            <a:ext cx="5183188" cy="3097331"/>
          </a:xfrm>
          <a:prstGeom prst="rect">
            <a:avLst/>
          </a:prstGeom>
          <a:solidFill>
            <a:srgbClr val="FFFFFF"/>
          </a:solidFill>
        </p:spPr>
      </p:pic>
      <p:sp>
        <p:nvSpPr>
          <p:cNvPr id="5" name="Title 4">
            <a:extLst>
              <a:ext uri="{FF2B5EF4-FFF2-40B4-BE49-F238E27FC236}">
                <a16:creationId xmlns:a16="http://schemas.microsoft.com/office/drawing/2014/main" id="{45219EB1-C1FE-56AF-1B59-D8BEE62C51E2}"/>
              </a:ext>
            </a:extLst>
          </p:cNvPr>
          <p:cNvSpPr>
            <a:spLocks noGrp="1"/>
          </p:cNvSpPr>
          <p:nvPr>
            <p:ph type="title"/>
          </p:nvPr>
        </p:nvSpPr>
        <p:spPr>
          <a:xfrm>
            <a:off x="970722" y="482860"/>
            <a:ext cx="10515600" cy="782357"/>
          </a:xfrm>
        </p:spPr>
        <p:txBody>
          <a:bodyPr anchor="b">
            <a:normAutofit/>
          </a:bodyPr>
          <a:lstStyle/>
          <a:p>
            <a:r>
              <a:rPr lang="fr-BE" dirty="0"/>
              <a:t>9. REGIOSTARS</a:t>
            </a:r>
            <a:endParaRPr lang="en-IE" dirty="0"/>
          </a:p>
        </p:txBody>
      </p:sp>
    </p:spTree>
    <p:extLst>
      <p:ext uri="{BB962C8B-B14F-4D97-AF65-F5344CB8AC3E}">
        <p14:creationId xmlns:p14="http://schemas.microsoft.com/office/powerpoint/2010/main" val="3758722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365813"/>
            <a:ext cx="10905699" cy="4674769"/>
          </a:xfrm>
        </p:spPr>
        <p:txBody>
          <a:bodyPr vert="horz" lIns="91440" tIns="45720" rIns="91440" bIns="45720" rtlCol="0" anchor="t">
            <a:noAutofit/>
          </a:bodyPr>
          <a:lstStyle/>
          <a:p>
            <a:pPr marL="720725" indent="-720725">
              <a:buAutoNum type="arabicPeriod"/>
            </a:pPr>
            <a:r>
              <a:rPr lang="de-DE" sz="2000" i="1" dirty="0">
                <a:solidFill>
                  <a:schemeClr val="tx2"/>
                </a:solidFill>
                <a:latin typeface="+mj-lt"/>
                <a:ea typeface="+mj-ea"/>
                <a:cs typeface="+mj-cs"/>
              </a:rPr>
              <a:t>Der Weg zum nächsten Mehrjährigen Finanzrahmen</a:t>
            </a:r>
            <a:endParaRPr lang="en-US" sz="2000">
              <a:solidFill>
                <a:schemeClr val="tx2"/>
              </a:solidFill>
              <a:ea typeface="+mj-ea"/>
              <a:cs typeface="Arial"/>
            </a:endParaRPr>
          </a:p>
          <a:p>
            <a:pPr marL="720725" indent="-720725">
              <a:buAutoNum type="arabicPeriod" startAt="2"/>
            </a:pPr>
            <a:r>
              <a:rPr lang="de-DE" sz="2000" i="1" dirty="0">
                <a:solidFill>
                  <a:schemeClr val="tx2"/>
                </a:solidFill>
                <a:latin typeface="+mj-lt"/>
                <a:ea typeface="+mj-ea"/>
                <a:cs typeface="+mj-cs"/>
              </a:rPr>
              <a:t>Kompass für Wettbewerbsfähigkeit</a:t>
            </a:r>
            <a:endParaRPr lang="de-DE" sz="2000" i="1" dirty="0">
              <a:solidFill>
                <a:schemeClr val="tx2"/>
              </a:solidFill>
              <a:latin typeface="+mj-lt"/>
              <a:ea typeface="+mj-ea"/>
              <a:cs typeface="Arial"/>
            </a:endParaRPr>
          </a:p>
          <a:p>
            <a:pPr marL="720725" indent="-720725">
              <a:buAutoNum type="arabicPeriod" startAt="2"/>
            </a:pPr>
            <a:r>
              <a:rPr lang="de-DE" sz="2000" i="1" dirty="0">
                <a:solidFill>
                  <a:schemeClr val="tx2"/>
                </a:solidFill>
                <a:latin typeface="+mj-lt"/>
                <a:ea typeface="+mj-ea"/>
                <a:cs typeface="+mj-cs"/>
              </a:rPr>
              <a:t>Clean Industrial Deal</a:t>
            </a:r>
            <a:endParaRPr lang="de-DE" sz="2000" i="1" dirty="0">
              <a:solidFill>
                <a:schemeClr val="tx2"/>
              </a:solidFill>
              <a:latin typeface="+mj-lt"/>
              <a:ea typeface="+mj-ea"/>
              <a:cs typeface="Arial"/>
            </a:endParaRPr>
          </a:p>
          <a:p>
            <a:pPr marL="720725" indent="-720725">
              <a:buAutoNum type="arabicPeriod" startAt="2"/>
            </a:pPr>
            <a:r>
              <a:rPr lang="de-DE" sz="2000" i="1" dirty="0">
                <a:solidFill>
                  <a:schemeClr val="tx2"/>
                </a:solidFill>
                <a:latin typeface="+mj-lt"/>
                <a:ea typeface="+mj-ea"/>
                <a:cs typeface="Arial"/>
              </a:rPr>
              <a:t>Aktionsplan Automotive</a:t>
            </a:r>
          </a:p>
          <a:p>
            <a:pPr marL="720725" indent="-720725">
              <a:buAutoNum type="arabicPeriod" startAt="2"/>
            </a:pPr>
            <a:r>
              <a:rPr lang="de-DE" sz="2000" i="1" err="1">
                <a:solidFill>
                  <a:schemeClr val="tx2"/>
                </a:solidFill>
                <a:latin typeface="+mj-lt"/>
                <a:ea typeface="+mj-ea"/>
                <a:cs typeface="+mj-cs"/>
              </a:rPr>
              <a:t>ReArm</a:t>
            </a:r>
            <a:r>
              <a:rPr lang="de-DE" sz="2000" i="1" dirty="0">
                <a:solidFill>
                  <a:schemeClr val="tx2"/>
                </a:solidFill>
                <a:latin typeface="+mj-lt"/>
                <a:ea typeface="+mj-ea"/>
                <a:cs typeface="+mj-cs"/>
              </a:rPr>
              <a:t> Europe</a:t>
            </a:r>
            <a:endParaRPr lang="de-DE" sz="2000" i="1" dirty="0">
              <a:solidFill>
                <a:schemeClr val="tx2"/>
              </a:solidFill>
              <a:latin typeface="+mj-lt"/>
              <a:ea typeface="+mj-ea"/>
              <a:cs typeface="Arial"/>
            </a:endParaRPr>
          </a:p>
          <a:p>
            <a:pPr marL="720725" indent="-720725">
              <a:buAutoNum type="arabicPeriod" startAt="2"/>
            </a:pPr>
            <a:r>
              <a:rPr lang="de-DE" sz="2000" i="1" dirty="0">
                <a:solidFill>
                  <a:schemeClr val="tx2"/>
                </a:solidFill>
                <a:latin typeface="+mj-lt"/>
                <a:ea typeface="+mj-ea"/>
                <a:cs typeface="Arial"/>
              </a:rPr>
              <a:t>Union </a:t>
            </a:r>
            <a:r>
              <a:rPr lang="de-DE" sz="2000" i="1" dirty="0" err="1">
                <a:solidFill>
                  <a:schemeClr val="tx2"/>
                </a:solidFill>
                <a:latin typeface="+mj-lt"/>
                <a:ea typeface="+mj-ea"/>
                <a:cs typeface="Arial"/>
              </a:rPr>
              <a:t>of</a:t>
            </a:r>
            <a:r>
              <a:rPr lang="de-DE" sz="2000" i="1" dirty="0">
                <a:solidFill>
                  <a:schemeClr val="tx2"/>
                </a:solidFill>
                <a:latin typeface="+mj-lt"/>
                <a:ea typeface="+mj-ea"/>
                <a:cs typeface="Arial"/>
              </a:rPr>
              <a:t> Skills</a:t>
            </a:r>
          </a:p>
          <a:p>
            <a:pPr marL="720725" indent="-720725">
              <a:buAutoNum type="arabicPeriod" startAt="2"/>
            </a:pPr>
            <a:r>
              <a:rPr lang="de-DE" sz="2000" i="1" dirty="0">
                <a:solidFill>
                  <a:schemeClr val="tx2"/>
                </a:solidFill>
                <a:latin typeface="+mj-lt"/>
                <a:ea typeface="+mj-ea"/>
                <a:cs typeface="+mj-cs"/>
              </a:rPr>
              <a:t>Politische Agenda für Städte</a:t>
            </a:r>
            <a:endParaRPr lang="de-DE" sz="2000" i="1" dirty="0">
              <a:solidFill>
                <a:schemeClr val="tx2"/>
              </a:solidFill>
              <a:latin typeface="+mj-lt"/>
              <a:ea typeface="+mj-ea"/>
              <a:cs typeface="Arial"/>
            </a:endParaRPr>
          </a:p>
          <a:p>
            <a:pPr marL="720725" indent="-720725">
              <a:buAutoNum type="arabicPeriod" startAt="2"/>
            </a:pPr>
            <a:r>
              <a:rPr lang="de-DE" sz="2000" i="1" dirty="0">
                <a:solidFill>
                  <a:schemeClr val="tx2"/>
                </a:solidFill>
                <a:latin typeface="+mj-lt"/>
                <a:ea typeface="+mj-ea"/>
                <a:cs typeface="Arial"/>
              </a:rPr>
              <a:t>Klimasozialfonds </a:t>
            </a:r>
            <a:endParaRPr lang="de-DE" sz="2000" dirty="0">
              <a:solidFill>
                <a:schemeClr val="tx2"/>
              </a:solidFill>
              <a:ea typeface="+mj-ea"/>
              <a:cs typeface="Arial"/>
            </a:endParaRPr>
          </a:p>
          <a:p>
            <a:pPr marL="720725" indent="-720725">
              <a:buAutoNum type="arabicPeriod" startAt="2"/>
            </a:pPr>
            <a:r>
              <a:rPr lang="de-DE" sz="2000" i="1" dirty="0">
                <a:solidFill>
                  <a:schemeClr val="tx2"/>
                </a:solidFill>
                <a:latin typeface="+mj-lt"/>
                <a:ea typeface="+mj-ea"/>
                <a:cs typeface="+mj-cs"/>
              </a:rPr>
              <a:t>REGIOSTARS</a:t>
            </a:r>
            <a:endParaRPr lang="de-DE" sz="2000" i="1" dirty="0">
              <a:solidFill>
                <a:schemeClr val="tx2"/>
              </a:solidFill>
              <a:latin typeface="+mj-lt"/>
              <a:ea typeface="+mj-ea"/>
              <a:cs typeface="Arial"/>
            </a:endParaRPr>
          </a:p>
          <a:p>
            <a:pPr marL="0" indent="0">
              <a:buNone/>
            </a:pPr>
            <a:endParaRPr lang="de-DE" i="1">
              <a:solidFill>
                <a:schemeClr val="tx2">
                  <a:lumMod val="75000"/>
                </a:schemeClr>
              </a:solidFill>
            </a:endParaRPr>
          </a:p>
          <a:p>
            <a:pPr marL="0" indent="0">
              <a:buNone/>
            </a:pPr>
            <a:endParaRPr lang="de-DE" sz="2000" i="1">
              <a:solidFill>
                <a:schemeClr val="tx2">
                  <a:lumMod val="75000"/>
                </a:schemeClr>
              </a:solidFill>
            </a:endParaRPr>
          </a:p>
          <a:p>
            <a:pPr marL="0" indent="0">
              <a:buNone/>
            </a:pPr>
            <a:endParaRPr lang="en-GB" sz="2000" i="1">
              <a:solidFill>
                <a:schemeClr val="tx2">
                  <a:lumMod val="75000"/>
                </a:schemeClr>
              </a:solidFill>
              <a:ea typeface="+mj-ea"/>
              <a:cs typeface="+mj-cs"/>
            </a:endParaRPr>
          </a:p>
          <a:p>
            <a:pPr marL="0" indent="0">
              <a:buNone/>
            </a:pPr>
            <a:endParaRPr lang="en-GB" sz="2000" i="1">
              <a:solidFill>
                <a:schemeClr val="tx2">
                  <a:lumMod val="75000"/>
                </a:schemeClr>
              </a:solidFill>
              <a:ea typeface="+mj-ea"/>
              <a:cs typeface="+mj-cs"/>
            </a:endParaRPr>
          </a:p>
          <a:p>
            <a:pPr marL="457200" indent="-457200">
              <a:buFont typeface="Arial" panose="020B0604020202020204" pitchFamily="34" charset="0"/>
              <a:buAutoNum type="arabicPeriod"/>
            </a:pPr>
            <a:endParaRPr lang="en-GB" sz="2000" i="1">
              <a:solidFill>
                <a:schemeClr val="tx2">
                  <a:lumMod val="75000"/>
                </a:schemeClr>
              </a:solidFill>
              <a:ea typeface="+mj-ea"/>
              <a:cs typeface="+mj-cs"/>
            </a:endParaRPr>
          </a:p>
          <a:p>
            <a:pPr marL="457200" indent="-457200">
              <a:buFont typeface="Arial" panose="020B0604020202020204" pitchFamily="34" charset="0"/>
              <a:buAutoNum type="arabicPeriod"/>
            </a:pPr>
            <a:endParaRPr lang="en-GB" sz="2000" i="1">
              <a:solidFill>
                <a:schemeClr val="tx2">
                  <a:lumMod val="75000"/>
                </a:schemeClr>
              </a:solidFill>
              <a:ea typeface="+mj-ea"/>
              <a:cs typeface="+mj-cs"/>
            </a:endParaRPr>
          </a:p>
          <a:p>
            <a:pPr marL="457200" indent="-457200">
              <a:buFont typeface="Arial" panose="020B0604020202020204" pitchFamily="34" charset="0"/>
              <a:buAutoNum type="arabicPeriod"/>
            </a:pPr>
            <a:endParaRPr lang="en-GB" sz="2000" i="1">
              <a:solidFill>
                <a:schemeClr val="tx2">
                  <a:lumMod val="75000"/>
                </a:schemeClr>
              </a:solidFill>
              <a:ea typeface="+mj-ea"/>
              <a:cs typeface="+mj-cs"/>
            </a:endParaRPr>
          </a:p>
          <a:p>
            <a:pPr marL="457200" indent="-457200">
              <a:buFont typeface="Arial" panose="020B0604020202020204" pitchFamily="34" charset="0"/>
              <a:buAutoNum type="arabicPeriod"/>
            </a:pPr>
            <a:endParaRPr lang="en-GB" sz="2000" i="1">
              <a:solidFill>
                <a:schemeClr val="tx2">
                  <a:lumMod val="75000"/>
                </a:schemeClr>
              </a:solidFill>
              <a:ea typeface="+mj-ea"/>
              <a:cs typeface="+mj-cs"/>
            </a:endParaRPr>
          </a:p>
          <a:p>
            <a:pPr marL="457200" indent="-457200">
              <a:buFont typeface="Arial" panose="020B0604020202020204" pitchFamily="34" charset="0"/>
              <a:buAutoNum type="arabicPeriod"/>
            </a:pPr>
            <a:endParaRPr lang="en-GB" sz="2000" i="1">
              <a:solidFill>
                <a:schemeClr val="tx2">
                  <a:lumMod val="75000"/>
                </a:schemeClr>
              </a:solidFill>
              <a:ea typeface="+mj-ea"/>
              <a:cs typeface="+mj-cs"/>
            </a:endParaRPr>
          </a:p>
          <a:p>
            <a:pPr marL="457200" indent="-457200">
              <a:buFont typeface="Arial" panose="020B0604020202020204" pitchFamily="34" charset="0"/>
              <a:buAutoNum type="arabicPeriod"/>
            </a:pPr>
            <a:endParaRPr lang="en-GB" sz="2000" i="1">
              <a:solidFill>
                <a:schemeClr val="tx2">
                  <a:lumMod val="75000"/>
                </a:schemeClr>
              </a:solidFill>
              <a:ea typeface="+mj-ea"/>
              <a:cs typeface="+mj-cs"/>
            </a:endParaRPr>
          </a:p>
          <a:p>
            <a:pPr marL="457200" indent="-457200">
              <a:buFont typeface="Arial" panose="020B0604020202020204" pitchFamily="34" charset="0"/>
              <a:buAutoNum type="arabicPeriod"/>
            </a:pPr>
            <a:r>
              <a:rPr lang="en-GB" sz="2000" i="1" dirty="0">
                <a:solidFill>
                  <a:schemeClr val="tx2">
                    <a:lumMod val="75000"/>
                  </a:schemeClr>
                </a:solidFill>
                <a:ea typeface="+mj-ea"/>
                <a:cs typeface="+mj-cs"/>
              </a:rPr>
              <a:t>für</a:t>
            </a:r>
            <a:endParaRPr lang="fr-BE" dirty="0">
              <a:solidFill>
                <a:schemeClr val="tx2">
                  <a:lumMod val="75000"/>
                </a:schemeClr>
              </a:solidFill>
            </a:endParaRPr>
          </a:p>
        </p:txBody>
      </p:sp>
      <p:sp>
        <p:nvSpPr>
          <p:cNvPr id="4" name="Title 3"/>
          <p:cNvSpPr>
            <a:spLocks noGrp="1"/>
          </p:cNvSpPr>
          <p:nvPr>
            <p:ph type="title"/>
          </p:nvPr>
        </p:nvSpPr>
        <p:spPr/>
        <p:txBody>
          <a:bodyPr/>
          <a:lstStyle/>
          <a:p>
            <a:r>
              <a:rPr lang="fr-BE" sz="3200" b="1" err="1"/>
              <a:t>Übersicht</a:t>
            </a:r>
            <a:endParaRPr lang="de-DE" sz="3200" b="1"/>
          </a:p>
        </p:txBody>
      </p:sp>
    </p:spTree>
    <p:extLst>
      <p:ext uri="{BB962C8B-B14F-4D97-AF65-F5344CB8AC3E}">
        <p14:creationId xmlns:p14="http://schemas.microsoft.com/office/powerpoint/2010/main" val="1466822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CC227A-6577-4F94-CA2F-9A1B74A7C8F5}"/>
              </a:ext>
            </a:extLst>
          </p:cNvPr>
          <p:cNvSpPr>
            <a:spLocks noGrp="1"/>
          </p:cNvSpPr>
          <p:nvPr>
            <p:ph idx="1"/>
          </p:nvPr>
        </p:nvSpPr>
        <p:spPr>
          <a:xfrm>
            <a:off x="6662059" y="2648198"/>
            <a:ext cx="4714504" cy="2971136"/>
          </a:xfrm>
        </p:spPr>
        <p:txBody>
          <a:bodyPr>
            <a:noAutofit/>
          </a:bodyPr>
          <a:lstStyle/>
          <a:p>
            <a:pPr marL="0" indent="0">
              <a:buNone/>
            </a:pPr>
            <a:r>
              <a:rPr lang="fr-BE" err="1">
                <a:solidFill>
                  <a:schemeClr val="tx2"/>
                </a:solidFill>
                <a:latin typeface="+mj-lt"/>
                <a:ea typeface="+mj-ea"/>
                <a:cs typeface="+mj-cs"/>
                <a:hlinkClick r:id="rId3">
                  <a:extLst>
                    <a:ext uri="{A12FA001-AC4F-418D-AE19-62706E023703}">
                      <ahyp:hlinkClr xmlns:ahyp="http://schemas.microsoft.com/office/drawing/2018/hyperlinkcolor" val="tx"/>
                    </a:ext>
                  </a:extLst>
                </a:hlinkClick>
              </a:rPr>
              <a:t>Mitteilung</a:t>
            </a:r>
            <a:r>
              <a:rPr lang="fr-BE">
                <a:solidFill>
                  <a:schemeClr val="tx2"/>
                </a:solidFill>
                <a:latin typeface="+mj-lt"/>
                <a:ea typeface="+mj-ea"/>
                <a:cs typeface="+mj-cs"/>
                <a:hlinkClick r:id="rId3">
                  <a:extLst>
                    <a:ext uri="{A12FA001-AC4F-418D-AE19-62706E023703}">
                      <ahyp:hlinkClr xmlns:ahyp="http://schemas.microsoft.com/office/drawing/2018/hyperlinkcolor" val="tx"/>
                    </a:ext>
                  </a:extLst>
                </a:hlinkClick>
              </a:rPr>
              <a:t> der </a:t>
            </a:r>
            <a:r>
              <a:rPr lang="fr-BE" err="1">
                <a:solidFill>
                  <a:schemeClr val="tx2"/>
                </a:solidFill>
                <a:latin typeface="+mj-lt"/>
                <a:ea typeface="+mj-ea"/>
                <a:cs typeface="+mj-cs"/>
                <a:hlinkClick r:id="rId3">
                  <a:extLst>
                    <a:ext uri="{A12FA001-AC4F-418D-AE19-62706E023703}">
                      <ahyp:hlinkClr xmlns:ahyp="http://schemas.microsoft.com/office/drawing/2018/hyperlinkcolor" val="tx"/>
                    </a:ext>
                  </a:extLst>
                </a:hlinkClick>
              </a:rPr>
              <a:t>Kommission</a:t>
            </a:r>
            <a:r>
              <a:rPr lang="fr-BE">
                <a:solidFill>
                  <a:schemeClr val="tx2"/>
                </a:solidFill>
                <a:latin typeface="+mj-lt"/>
                <a:ea typeface="+mj-ea"/>
                <a:cs typeface="+mj-cs"/>
                <a:hlinkClick r:id="rId3">
                  <a:extLst>
                    <a:ext uri="{A12FA001-AC4F-418D-AE19-62706E023703}">
                      <ahyp:hlinkClr xmlns:ahyp="http://schemas.microsoft.com/office/drawing/2018/hyperlinkcolor" val="tx"/>
                    </a:ext>
                  </a:extLst>
                </a:hlinkClick>
              </a:rPr>
              <a:t> </a:t>
            </a:r>
            <a:r>
              <a:rPr lang="fr-BE" err="1">
                <a:solidFill>
                  <a:schemeClr val="tx2"/>
                </a:solidFill>
                <a:latin typeface="+mj-lt"/>
                <a:ea typeface="+mj-ea"/>
                <a:cs typeface="+mj-cs"/>
                <a:hlinkClick r:id="rId3">
                  <a:extLst>
                    <a:ext uri="{A12FA001-AC4F-418D-AE19-62706E023703}">
                      <ahyp:hlinkClr xmlns:ahyp="http://schemas.microsoft.com/office/drawing/2018/hyperlinkcolor" val="tx"/>
                    </a:ext>
                  </a:extLst>
                </a:hlinkClick>
              </a:rPr>
              <a:t>vom</a:t>
            </a:r>
            <a:r>
              <a:rPr lang="fr-BE">
                <a:solidFill>
                  <a:schemeClr val="tx2"/>
                </a:solidFill>
                <a:latin typeface="+mj-lt"/>
                <a:ea typeface="+mj-ea"/>
                <a:cs typeface="+mj-cs"/>
                <a:hlinkClick r:id="rId3">
                  <a:extLst>
                    <a:ext uri="{A12FA001-AC4F-418D-AE19-62706E023703}">
                      <ahyp:hlinkClr xmlns:ahyp="http://schemas.microsoft.com/office/drawing/2018/hyperlinkcolor" val="tx"/>
                    </a:ext>
                  </a:extLst>
                </a:hlinkClick>
              </a:rPr>
              <a:t> 11. </a:t>
            </a:r>
            <a:r>
              <a:rPr lang="fr-BE" err="1">
                <a:solidFill>
                  <a:schemeClr val="tx2"/>
                </a:solidFill>
                <a:latin typeface="+mj-lt"/>
                <a:ea typeface="+mj-ea"/>
                <a:cs typeface="+mj-cs"/>
                <a:hlinkClick r:id="rId3">
                  <a:extLst>
                    <a:ext uri="{A12FA001-AC4F-418D-AE19-62706E023703}">
                      <ahyp:hlinkClr xmlns:ahyp="http://schemas.microsoft.com/office/drawing/2018/hyperlinkcolor" val="tx"/>
                    </a:ext>
                  </a:extLst>
                </a:hlinkClick>
              </a:rPr>
              <a:t>Februar</a:t>
            </a:r>
            <a:r>
              <a:rPr lang="fr-BE">
                <a:solidFill>
                  <a:schemeClr val="tx2"/>
                </a:solidFill>
                <a:latin typeface="+mj-lt"/>
                <a:ea typeface="+mj-ea"/>
                <a:cs typeface="+mj-cs"/>
                <a:hlinkClick r:id="rId3">
                  <a:extLst>
                    <a:ext uri="{A12FA001-AC4F-418D-AE19-62706E023703}">
                      <ahyp:hlinkClr xmlns:ahyp="http://schemas.microsoft.com/office/drawing/2018/hyperlinkcolor" val="tx"/>
                    </a:ext>
                  </a:extLst>
                </a:hlinkClick>
              </a:rPr>
              <a:t> 2025 (COM(2025) 46</a:t>
            </a:r>
            <a:endParaRPr lang="fr-BE">
              <a:solidFill>
                <a:schemeClr val="tx2"/>
              </a:solidFill>
              <a:latin typeface="+mj-lt"/>
              <a:ea typeface="+mj-ea"/>
              <a:cs typeface="+mj-cs"/>
            </a:endParaRPr>
          </a:p>
          <a:p>
            <a:pPr marL="0" indent="0">
              <a:buNone/>
            </a:pPr>
            <a:endParaRPr lang="fr-BE" i="1"/>
          </a:p>
          <a:p>
            <a:pPr marL="0" indent="0">
              <a:buNone/>
            </a:pPr>
            <a:r>
              <a:rPr lang="fr-BE" err="1">
                <a:solidFill>
                  <a:schemeClr val="tx2"/>
                </a:solidFill>
                <a:latin typeface="+mj-lt"/>
                <a:ea typeface="+mj-ea"/>
                <a:cs typeface="+mj-cs"/>
                <a:hlinkClick r:id="rId4">
                  <a:extLst>
                    <a:ext uri="{A12FA001-AC4F-418D-AE19-62706E023703}">
                      <ahyp:hlinkClr xmlns:ahyp="http://schemas.microsoft.com/office/drawing/2018/hyperlinkcolor" val="tx"/>
                    </a:ext>
                  </a:extLst>
                </a:hlinkClick>
              </a:rPr>
              <a:t>Plattform</a:t>
            </a:r>
            <a:r>
              <a:rPr lang="fr-BE">
                <a:solidFill>
                  <a:schemeClr val="tx2"/>
                </a:solidFill>
                <a:latin typeface="+mj-lt"/>
                <a:ea typeface="+mj-ea"/>
                <a:cs typeface="+mj-cs"/>
                <a:hlinkClick r:id="rId4">
                  <a:extLst>
                    <a:ext uri="{A12FA001-AC4F-418D-AE19-62706E023703}">
                      <ahyp:hlinkClr xmlns:ahyp="http://schemas.microsoft.com/office/drawing/2018/hyperlinkcolor" val="tx"/>
                    </a:ext>
                  </a:extLst>
                </a:hlinkClick>
              </a:rPr>
              <a:t> </a:t>
            </a:r>
            <a:r>
              <a:rPr lang="fr-BE" err="1">
                <a:solidFill>
                  <a:schemeClr val="tx2"/>
                </a:solidFill>
                <a:latin typeface="+mj-lt"/>
                <a:ea typeface="+mj-ea"/>
                <a:cs typeface="+mj-cs"/>
                <a:hlinkClick r:id="rId4">
                  <a:extLst>
                    <a:ext uri="{A12FA001-AC4F-418D-AE19-62706E023703}">
                      <ahyp:hlinkClr xmlns:ahyp="http://schemas.microsoft.com/office/drawing/2018/hyperlinkcolor" val="tx"/>
                    </a:ext>
                  </a:extLst>
                </a:hlinkClick>
              </a:rPr>
              <a:t>für</a:t>
            </a:r>
            <a:r>
              <a:rPr lang="fr-BE">
                <a:solidFill>
                  <a:schemeClr val="tx2"/>
                </a:solidFill>
                <a:latin typeface="+mj-lt"/>
                <a:ea typeface="+mj-ea"/>
                <a:cs typeface="+mj-cs"/>
                <a:hlinkClick r:id="rId4">
                  <a:extLst>
                    <a:ext uri="{A12FA001-AC4F-418D-AE19-62706E023703}">
                      <ahyp:hlinkClr xmlns:ahyp="http://schemas.microsoft.com/office/drawing/2018/hyperlinkcolor" val="tx"/>
                    </a:ext>
                  </a:extLst>
                </a:hlinkClick>
              </a:rPr>
              <a:t> </a:t>
            </a:r>
            <a:r>
              <a:rPr lang="fr-BE" err="1">
                <a:solidFill>
                  <a:schemeClr val="tx2"/>
                </a:solidFill>
                <a:latin typeface="+mj-lt"/>
                <a:ea typeface="+mj-ea"/>
                <a:cs typeface="+mj-cs"/>
                <a:hlinkClick r:id="rId4">
                  <a:extLst>
                    <a:ext uri="{A12FA001-AC4F-418D-AE19-62706E023703}">
                      <ahyp:hlinkClr xmlns:ahyp="http://schemas.microsoft.com/office/drawing/2018/hyperlinkcolor" val="tx"/>
                    </a:ext>
                  </a:extLst>
                </a:hlinkClick>
              </a:rPr>
              <a:t>Bürgerbeteiligung</a:t>
            </a:r>
            <a:r>
              <a:rPr lang="fr-BE">
                <a:solidFill>
                  <a:schemeClr val="tx2"/>
                </a:solidFill>
                <a:latin typeface="+mj-lt"/>
                <a:ea typeface="+mj-ea"/>
                <a:cs typeface="+mj-cs"/>
                <a:hlinkClick r:id="rId4">
                  <a:extLst>
                    <a:ext uri="{A12FA001-AC4F-418D-AE19-62706E023703}">
                      <ahyp:hlinkClr xmlns:ahyp="http://schemas.microsoft.com/office/drawing/2018/hyperlinkcolor" val="tx"/>
                    </a:ext>
                  </a:extLst>
                </a:hlinkClick>
              </a:rPr>
              <a:t> – </a:t>
            </a:r>
            <a:r>
              <a:rPr lang="fr-BE" err="1">
                <a:solidFill>
                  <a:schemeClr val="tx2"/>
                </a:solidFill>
                <a:latin typeface="+mj-lt"/>
                <a:ea typeface="+mj-ea"/>
                <a:cs typeface="+mj-cs"/>
                <a:hlinkClick r:id="rId4">
                  <a:extLst>
                    <a:ext uri="{A12FA001-AC4F-418D-AE19-62706E023703}">
                      <ahyp:hlinkClr xmlns:ahyp="http://schemas.microsoft.com/office/drawing/2018/hyperlinkcolor" val="tx"/>
                    </a:ext>
                  </a:extLst>
                </a:hlinkClick>
              </a:rPr>
              <a:t>Ihr</a:t>
            </a:r>
            <a:r>
              <a:rPr lang="fr-BE">
                <a:solidFill>
                  <a:schemeClr val="tx2"/>
                </a:solidFill>
                <a:latin typeface="+mj-lt"/>
                <a:ea typeface="+mj-ea"/>
                <a:cs typeface="+mj-cs"/>
                <a:hlinkClick r:id="rId4">
                  <a:extLst>
                    <a:ext uri="{A12FA001-AC4F-418D-AE19-62706E023703}">
                      <ahyp:hlinkClr xmlns:ahyp="http://schemas.microsoft.com/office/drawing/2018/hyperlinkcolor" val="tx"/>
                    </a:ext>
                  </a:extLst>
                </a:hlinkClick>
              </a:rPr>
              <a:t> </a:t>
            </a:r>
            <a:r>
              <a:rPr lang="fr-BE" err="1">
                <a:solidFill>
                  <a:schemeClr val="tx2"/>
                </a:solidFill>
                <a:latin typeface="+mj-lt"/>
                <a:ea typeface="+mj-ea"/>
                <a:cs typeface="+mj-cs"/>
                <a:hlinkClick r:id="rId4">
                  <a:extLst>
                    <a:ext uri="{A12FA001-AC4F-418D-AE19-62706E023703}">
                      <ahyp:hlinkClr xmlns:ahyp="http://schemas.microsoft.com/office/drawing/2018/hyperlinkcolor" val="tx"/>
                    </a:ext>
                  </a:extLst>
                </a:hlinkClick>
              </a:rPr>
              <a:t>Raum</a:t>
            </a:r>
            <a:r>
              <a:rPr lang="fr-BE">
                <a:solidFill>
                  <a:schemeClr val="tx2"/>
                </a:solidFill>
                <a:latin typeface="+mj-lt"/>
                <a:ea typeface="+mj-ea"/>
                <a:cs typeface="+mj-cs"/>
                <a:hlinkClick r:id="rId4">
                  <a:extLst>
                    <a:ext uri="{A12FA001-AC4F-418D-AE19-62706E023703}">
                      <ahyp:hlinkClr xmlns:ahyp="http://schemas.microsoft.com/office/drawing/2018/hyperlinkcolor" val="tx"/>
                    </a:ext>
                  </a:extLst>
                </a:hlinkClick>
              </a:rPr>
              <a:t> </a:t>
            </a:r>
            <a:r>
              <a:rPr lang="fr-BE" err="1">
                <a:solidFill>
                  <a:schemeClr val="tx2"/>
                </a:solidFill>
                <a:latin typeface="+mj-lt"/>
                <a:ea typeface="+mj-ea"/>
                <a:cs typeface="+mj-cs"/>
                <a:hlinkClick r:id="rId4">
                  <a:extLst>
                    <a:ext uri="{A12FA001-AC4F-418D-AE19-62706E023703}">
                      <ahyp:hlinkClr xmlns:ahyp="http://schemas.microsoft.com/office/drawing/2018/hyperlinkcolor" val="tx"/>
                    </a:ext>
                  </a:extLst>
                </a:hlinkClick>
              </a:rPr>
              <a:t>für</a:t>
            </a:r>
            <a:r>
              <a:rPr lang="fr-BE">
                <a:solidFill>
                  <a:schemeClr val="tx2"/>
                </a:solidFill>
                <a:latin typeface="+mj-lt"/>
                <a:ea typeface="+mj-ea"/>
                <a:cs typeface="+mj-cs"/>
                <a:hlinkClick r:id="rId4">
                  <a:extLst>
                    <a:ext uri="{A12FA001-AC4F-418D-AE19-62706E023703}">
                      <ahyp:hlinkClr xmlns:ahyp="http://schemas.microsoft.com/office/drawing/2018/hyperlinkcolor" val="tx"/>
                    </a:ext>
                  </a:extLst>
                </a:hlinkClick>
              </a:rPr>
              <a:t> </a:t>
            </a:r>
            <a:r>
              <a:rPr lang="fr-BE" err="1">
                <a:solidFill>
                  <a:schemeClr val="tx2"/>
                </a:solidFill>
                <a:latin typeface="+mj-lt"/>
                <a:ea typeface="+mj-ea"/>
                <a:cs typeface="+mj-cs"/>
                <a:hlinkClick r:id="rId4">
                  <a:extLst>
                    <a:ext uri="{A12FA001-AC4F-418D-AE19-62706E023703}">
                      <ahyp:hlinkClr xmlns:ahyp="http://schemas.microsoft.com/office/drawing/2018/hyperlinkcolor" val="tx"/>
                    </a:ext>
                  </a:extLst>
                </a:hlinkClick>
              </a:rPr>
              <a:t>Mitgestaltung</a:t>
            </a:r>
            <a:r>
              <a:rPr lang="fr-BE">
                <a:solidFill>
                  <a:schemeClr val="tx2"/>
                </a:solidFill>
                <a:latin typeface="+mj-lt"/>
                <a:ea typeface="+mj-ea"/>
                <a:cs typeface="+mj-cs"/>
                <a:hlinkClick r:id="rId4">
                  <a:extLst>
                    <a:ext uri="{A12FA001-AC4F-418D-AE19-62706E023703}">
                      <ahyp:hlinkClr xmlns:ahyp="http://schemas.microsoft.com/office/drawing/2018/hyperlinkcolor" val="tx"/>
                    </a:ext>
                  </a:extLst>
                </a:hlinkClick>
              </a:rPr>
              <a:t> der EU </a:t>
            </a:r>
            <a:r>
              <a:rPr lang="fr-BE" err="1">
                <a:solidFill>
                  <a:schemeClr val="tx2"/>
                </a:solidFill>
                <a:latin typeface="+mj-lt"/>
                <a:ea typeface="+mj-ea"/>
                <a:cs typeface="+mj-cs"/>
                <a:hlinkClick r:id="rId4">
                  <a:extLst>
                    <a:ext uri="{A12FA001-AC4F-418D-AE19-62706E023703}">
                      <ahyp:hlinkClr xmlns:ahyp="http://schemas.microsoft.com/office/drawing/2018/hyperlinkcolor" val="tx"/>
                    </a:ext>
                  </a:extLst>
                </a:hlinkClick>
              </a:rPr>
              <a:t>Politik</a:t>
            </a:r>
            <a:endParaRPr lang="fr-BE">
              <a:solidFill>
                <a:schemeClr val="tx2"/>
              </a:solidFill>
              <a:latin typeface="+mj-lt"/>
              <a:ea typeface="+mj-ea"/>
              <a:cs typeface="+mj-cs"/>
            </a:endParaRPr>
          </a:p>
        </p:txBody>
      </p:sp>
      <p:sp>
        <p:nvSpPr>
          <p:cNvPr id="3" name="Slide Number Placeholder 2">
            <a:extLst>
              <a:ext uri="{FF2B5EF4-FFF2-40B4-BE49-F238E27FC236}">
                <a16:creationId xmlns:a16="http://schemas.microsoft.com/office/drawing/2014/main" id="{E42054AF-A9BE-6A35-003A-23D396BB524B}"/>
              </a:ext>
            </a:extLst>
          </p:cNvPr>
          <p:cNvSpPr>
            <a:spLocks noGrp="1"/>
          </p:cNvSpPr>
          <p:nvPr>
            <p:ph type="sldNum" sz="quarter" idx="12"/>
          </p:nvPr>
        </p:nvSpPr>
        <p:spPr>
          <a:xfrm>
            <a:off x="838200" y="6131286"/>
            <a:ext cx="2743200" cy="365125"/>
          </a:xfrm>
        </p:spPr>
        <p:txBody>
          <a:bodyPr anchor="ctr">
            <a:normAutofit/>
          </a:bodyPr>
          <a:lstStyle/>
          <a:p>
            <a:pPr>
              <a:spcAft>
                <a:spcPts val="600"/>
              </a:spcAft>
            </a:pPr>
            <a:fld id="{F46C79FD-C571-418B-AB0F-5EE936C85276}" type="slidenum">
              <a:rPr lang="en-GB" smtClean="0"/>
              <a:pPr>
                <a:spcAft>
                  <a:spcPts val="600"/>
                </a:spcAft>
              </a:pPr>
              <a:t>3</a:t>
            </a:fld>
            <a:endParaRPr lang="en-GB"/>
          </a:p>
        </p:txBody>
      </p:sp>
      <p:sp>
        <p:nvSpPr>
          <p:cNvPr id="4" name="Title 3">
            <a:extLst>
              <a:ext uri="{FF2B5EF4-FFF2-40B4-BE49-F238E27FC236}">
                <a16:creationId xmlns:a16="http://schemas.microsoft.com/office/drawing/2014/main" id="{E15AFD41-BF5A-7C92-7BF4-FC99CF334DDC}"/>
              </a:ext>
            </a:extLst>
          </p:cNvPr>
          <p:cNvSpPr>
            <a:spLocks noGrp="1"/>
          </p:cNvSpPr>
          <p:nvPr>
            <p:ph type="title"/>
          </p:nvPr>
        </p:nvSpPr>
        <p:spPr>
          <a:xfrm>
            <a:off x="6559481" y="475014"/>
            <a:ext cx="5184416" cy="938150"/>
          </a:xfrm>
        </p:spPr>
        <p:txBody>
          <a:bodyPr anchor="b">
            <a:noAutofit/>
          </a:bodyPr>
          <a:lstStyle/>
          <a:p>
            <a:r>
              <a:rPr lang="fr-BE" sz="2800" b="1"/>
              <a:t>1. </a:t>
            </a:r>
            <a:r>
              <a:rPr lang="de-DE" sz="2800" b="1">
                <a:hlinkClick r:id="rId5"/>
              </a:rPr>
              <a:t>Der Weg zum nächsten Mehrjährigen Finanzrahmen</a:t>
            </a:r>
            <a:endParaRPr lang="de-DE" sz="2800" b="1"/>
          </a:p>
        </p:txBody>
      </p:sp>
      <p:pic>
        <p:nvPicPr>
          <p:cNvPr id="6" name="Picture 5" descr="A coin on a flag&#10;&#10;AI-generated content may be incorrect.">
            <a:extLst>
              <a:ext uri="{FF2B5EF4-FFF2-40B4-BE49-F238E27FC236}">
                <a16:creationId xmlns:a16="http://schemas.microsoft.com/office/drawing/2014/main" id="{DEB6AEF6-43E1-DC2E-C4E7-1DABBEFC6657}"/>
              </a:ext>
            </a:extLst>
          </p:cNvPr>
          <p:cNvPicPr>
            <a:picLocks noChangeAspect="1"/>
          </p:cNvPicPr>
          <p:nvPr/>
        </p:nvPicPr>
        <p:blipFill>
          <a:blip r:embed="rId6">
            <a:extLst>
              <a:ext uri="{28A0092B-C50C-407E-A947-70E740481C1C}">
                <a14:useLocalDpi xmlns:a14="http://schemas.microsoft.com/office/drawing/2010/main" val="0"/>
              </a:ext>
            </a:extLst>
          </a:blip>
          <a:srcRect l="20040" r="19101"/>
          <a:stretch/>
        </p:blipFill>
        <p:spPr>
          <a:xfrm>
            <a:off x="-46383" y="-46383"/>
            <a:ext cx="6142383" cy="6964017"/>
          </a:xfrm>
          <a:prstGeom prst="rect">
            <a:avLst/>
          </a:prstGeom>
          <a:noFill/>
          <a:ln w="28575">
            <a:solidFill>
              <a:schemeClr val="accent5"/>
            </a:solidFill>
          </a:ln>
        </p:spPr>
      </p:pic>
    </p:spTree>
    <p:extLst>
      <p:ext uri="{BB962C8B-B14F-4D97-AF65-F5344CB8AC3E}">
        <p14:creationId xmlns:p14="http://schemas.microsoft.com/office/powerpoint/2010/main" val="249559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0BED83-6FCC-22FA-384B-9082EBC9A94F}"/>
              </a:ext>
            </a:extLst>
          </p:cNvPr>
          <p:cNvSpPr>
            <a:spLocks noGrp="1"/>
          </p:cNvSpPr>
          <p:nvPr>
            <p:ph idx="1"/>
          </p:nvPr>
        </p:nvSpPr>
        <p:spPr>
          <a:xfrm>
            <a:off x="838199" y="1825625"/>
            <a:ext cx="10905699" cy="4242666"/>
          </a:xfrm>
        </p:spPr>
        <p:txBody>
          <a:bodyPr/>
          <a:lstStyle/>
          <a:p>
            <a:pPr marL="534988" indent="-534988"/>
            <a:r>
              <a:rPr lang="de-DE">
                <a:solidFill>
                  <a:schemeClr val="tx2"/>
                </a:solidFill>
                <a:latin typeface="+mj-lt"/>
                <a:ea typeface="+mj-ea"/>
                <a:cs typeface="+mj-cs"/>
              </a:rPr>
              <a:t>Politische </a:t>
            </a:r>
            <a:r>
              <a:rPr lang="de-DE" b="1">
                <a:solidFill>
                  <a:schemeClr val="tx2"/>
                </a:solidFill>
                <a:latin typeface="+mj-lt"/>
                <a:ea typeface="+mj-ea"/>
                <a:cs typeface="+mj-cs"/>
              </a:rPr>
              <a:t>Herausforderungen</a:t>
            </a:r>
            <a:r>
              <a:rPr lang="de-DE">
                <a:solidFill>
                  <a:schemeClr val="tx2"/>
                </a:solidFill>
                <a:latin typeface="+mj-lt"/>
                <a:ea typeface="+mj-ea"/>
                <a:cs typeface="+mj-cs"/>
              </a:rPr>
              <a:t> - &gt; Weitermachen wie bisher keine Option</a:t>
            </a:r>
          </a:p>
          <a:p>
            <a:pPr marL="534988" indent="-534988"/>
            <a:r>
              <a:rPr lang="de-DE">
                <a:solidFill>
                  <a:schemeClr val="tx2"/>
                </a:solidFill>
                <a:latin typeface="+mj-lt"/>
                <a:ea typeface="+mj-ea"/>
                <a:cs typeface="+mj-cs"/>
              </a:rPr>
              <a:t>Ein </a:t>
            </a:r>
            <a:r>
              <a:rPr lang="de-DE" b="1">
                <a:solidFill>
                  <a:schemeClr val="tx2"/>
                </a:solidFill>
                <a:latin typeface="+mj-lt"/>
                <a:ea typeface="+mj-ea"/>
                <a:cs typeface="+mj-cs"/>
              </a:rPr>
              <a:t>zielgenauer und einfacherer </a:t>
            </a:r>
            <a:r>
              <a:rPr lang="de-DE">
                <a:solidFill>
                  <a:schemeClr val="tx2"/>
                </a:solidFill>
                <a:latin typeface="+mj-lt"/>
                <a:ea typeface="+mj-ea"/>
                <a:cs typeface="+mj-cs"/>
              </a:rPr>
              <a:t>EU-Haushalt</a:t>
            </a:r>
          </a:p>
          <a:p>
            <a:pPr marL="534988" indent="-534988"/>
            <a:r>
              <a:rPr lang="de-DE">
                <a:solidFill>
                  <a:schemeClr val="tx2"/>
                </a:solidFill>
                <a:latin typeface="+mj-lt"/>
                <a:ea typeface="+mj-ea"/>
                <a:cs typeface="+mj-cs"/>
              </a:rPr>
              <a:t>Ein EU-Haushalt mit </a:t>
            </a:r>
            <a:r>
              <a:rPr lang="de-DE" b="1">
                <a:solidFill>
                  <a:schemeClr val="tx2"/>
                </a:solidFill>
                <a:latin typeface="+mj-lt"/>
                <a:ea typeface="+mj-ea"/>
                <a:cs typeface="+mj-cs"/>
              </a:rPr>
              <a:t>größerer</a:t>
            </a:r>
            <a:r>
              <a:rPr lang="fr-BE" b="1">
                <a:solidFill>
                  <a:schemeClr val="tx2"/>
                </a:solidFill>
                <a:latin typeface="+mj-lt"/>
                <a:ea typeface="+mj-ea"/>
                <a:cs typeface="+mj-cs"/>
              </a:rPr>
              <a:t> </a:t>
            </a:r>
            <a:r>
              <a:rPr lang="de-DE" b="1">
                <a:solidFill>
                  <a:schemeClr val="tx2"/>
                </a:solidFill>
                <a:latin typeface="+mj-lt"/>
                <a:ea typeface="+mj-ea"/>
                <a:cs typeface="+mj-cs"/>
              </a:rPr>
              <a:t>Wirkung</a:t>
            </a:r>
          </a:p>
          <a:p>
            <a:pPr marL="534988" indent="-534988"/>
            <a:r>
              <a:rPr lang="de-DE">
                <a:solidFill>
                  <a:schemeClr val="tx2"/>
                </a:solidFill>
                <a:latin typeface="+mj-lt"/>
                <a:ea typeface="+mj-ea"/>
                <a:cs typeface="+mj-cs"/>
              </a:rPr>
              <a:t>Ein </a:t>
            </a:r>
            <a:r>
              <a:rPr lang="de-DE" b="1">
                <a:solidFill>
                  <a:schemeClr val="tx2"/>
                </a:solidFill>
                <a:latin typeface="+mj-lt"/>
                <a:ea typeface="+mj-ea"/>
                <a:cs typeface="+mj-cs"/>
              </a:rPr>
              <a:t>flexiblerer</a:t>
            </a:r>
            <a:r>
              <a:rPr lang="de-DE">
                <a:solidFill>
                  <a:schemeClr val="tx2"/>
                </a:solidFill>
                <a:latin typeface="+mj-lt"/>
                <a:ea typeface="+mj-ea"/>
                <a:cs typeface="+mj-cs"/>
              </a:rPr>
              <a:t> EU-Haushalt, der die </a:t>
            </a:r>
            <a:r>
              <a:rPr lang="de-DE" b="1">
                <a:solidFill>
                  <a:schemeClr val="tx2"/>
                </a:solidFill>
                <a:latin typeface="+mj-lt"/>
                <a:ea typeface="+mj-ea"/>
                <a:cs typeface="+mj-cs"/>
              </a:rPr>
              <a:t>Prioritäten der EU </a:t>
            </a:r>
            <a:r>
              <a:rPr lang="de-DE">
                <a:solidFill>
                  <a:schemeClr val="tx2"/>
                </a:solidFill>
                <a:latin typeface="+mj-lt"/>
                <a:ea typeface="+mj-ea"/>
                <a:cs typeface="+mj-cs"/>
              </a:rPr>
              <a:t>umgesetzt</a:t>
            </a:r>
          </a:p>
          <a:p>
            <a:pPr marL="534988" indent="-534988"/>
            <a:r>
              <a:rPr lang="de-DE" b="1">
                <a:solidFill>
                  <a:schemeClr val="tx2"/>
                </a:solidFill>
                <a:latin typeface="+mj-lt"/>
                <a:ea typeface="+mj-ea"/>
                <a:cs typeface="+mj-cs"/>
              </a:rPr>
              <a:t>Breit angelegte Konsultation </a:t>
            </a:r>
            <a:r>
              <a:rPr lang="de-DE">
                <a:solidFill>
                  <a:schemeClr val="tx2"/>
                </a:solidFill>
                <a:latin typeface="+mj-lt"/>
                <a:ea typeface="+mj-ea"/>
                <a:cs typeface="+mj-cs"/>
              </a:rPr>
              <a:t>(politische und institutionelle Ebene, Interessenträger und aktive Beteilung von Bürgerinnen und Bürgern</a:t>
            </a:r>
            <a:r>
              <a:rPr lang="fr-BE">
                <a:solidFill>
                  <a:schemeClr val="tx2"/>
                </a:solidFill>
                <a:latin typeface="+mj-lt"/>
                <a:ea typeface="+mj-ea"/>
                <a:cs typeface="+mj-cs"/>
              </a:rPr>
              <a:t>)</a:t>
            </a:r>
          </a:p>
          <a:p>
            <a:pPr marL="534988" indent="-534988"/>
            <a:r>
              <a:rPr lang="de-DE">
                <a:solidFill>
                  <a:schemeClr val="tx2"/>
                </a:solidFill>
                <a:latin typeface="+mj-lt"/>
                <a:ea typeface="+mj-ea"/>
                <a:cs typeface="+mj-cs"/>
              </a:rPr>
              <a:t>Kommission plant </a:t>
            </a:r>
            <a:r>
              <a:rPr lang="de-DE" b="1">
                <a:solidFill>
                  <a:schemeClr val="tx2"/>
                </a:solidFill>
                <a:latin typeface="+mj-lt"/>
                <a:ea typeface="+mj-ea"/>
                <a:cs typeface="+mj-cs"/>
              </a:rPr>
              <a:t>Vorlage im Juli 20</a:t>
            </a:r>
            <a:r>
              <a:rPr lang="fr-BE" b="1">
                <a:solidFill>
                  <a:schemeClr val="tx2"/>
                </a:solidFill>
                <a:latin typeface="+mj-lt"/>
                <a:ea typeface="+mj-ea"/>
                <a:cs typeface="+mj-cs"/>
              </a:rPr>
              <a:t>25</a:t>
            </a:r>
          </a:p>
          <a:p>
            <a:endParaRPr lang="en-IE"/>
          </a:p>
        </p:txBody>
      </p:sp>
      <p:sp>
        <p:nvSpPr>
          <p:cNvPr id="4" name="Title 3">
            <a:extLst>
              <a:ext uri="{FF2B5EF4-FFF2-40B4-BE49-F238E27FC236}">
                <a16:creationId xmlns:a16="http://schemas.microsoft.com/office/drawing/2014/main" id="{7BDD4F7C-8F51-0D1A-9A47-49C3183F72D8}"/>
              </a:ext>
            </a:extLst>
          </p:cNvPr>
          <p:cNvSpPr>
            <a:spLocks noGrp="1"/>
          </p:cNvSpPr>
          <p:nvPr>
            <p:ph type="title"/>
          </p:nvPr>
        </p:nvSpPr>
        <p:spPr/>
        <p:txBody>
          <a:bodyPr/>
          <a:lstStyle/>
          <a:p>
            <a:pPr marL="514350" indent="-514350">
              <a:buAutoNum type="arabicPeriod"/>
            </a:pPr>
            <a:r>
              <a:rPr lang="de-DE" sz="3200" dirty="0"/>
              <a:t>Der Weg zum nächsten Mehrjährigen Finanzrahmen</a:t>
            </a:r>
            <a:endParaRPr lang="en-US" dirty="0"/>
          </a:p>
        </p:txBody>
      </p:sp>
    </p:spTree>
    <p:extLst>
      <p:ext uri="{BB962C8B-B14F-4D97-AF65-F5344CB8AC3E}">
        <p14:creationId xmlns:p14="http://schemas.microsoft.com/office/powerpoint/2010/main" val="117485376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97D4C3-C973-6F5B-C27C-52C23584A4D6}"/>
              </a:ext>
            </a:extLst>
          </p:cNvPr>
          <p:cNvSpPr>
            <a:spLocks noGrp="1"/>
          </p:cNvSpPr>
          <p:nvPr>
            <p:ph type="title"/>
          </p:nvPr>
        </p:nvSpPr>
        <p:spPr/>
        <p:txBody>
          <a:bodyPr/>
          <a:lstStyle/>
          <a:p>
            <a:r>
              <a:rPr lang="de-DE" sz="3200"/>
              <a:t>Neuer Ansatz für einen modernen EU-Haushalt</a:t>
            </a:r>
          </a:p>
        </p:txBody>
      </p:sp>
      <p:sp>
        <p:nvSpPr>
          <p:cNvPr id="5" name="Rectangle: Rounded Corners 4">
            <a:extLst>
              <a:ext uri="{FF2B5EF4-FFF2-40B4-BE49-F238E27FC236}">
                <a16:creationId xmlns:a16="http://schemas.microsoft.com/office/drawing/2014/main" id="{E7CA3414-D4F2-C1B8-780D-D9BECD58D26C}"/>
              </a:ext>
            </a:extLst>
          </p:cNvPr>
          <p:cNvSpPr/>
          <p:nvPr/>
        </p:nvSpPr>
        <p:spPr>
          <a:xfrm>
            <a:off x="736270" y="2018804"/>
            <a:ext cx="3289465" cy="1603170"/>
          </a:xfrm>
          <a:prstGeom prst="roundRect">
            <a:avLst/>
          </a:prstGeom>
          <a:solidFill>
            <a:srgbClr val="035D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a:t>Ein Plan mit wichtigen Reformen und Investitionen für jedes Land</a:t>
            </a:r>
          </a:p>
        </p:txBody>
      </p:sp>
      <p:sp>
        <p:nvSpPr>
          <p:cNvPr id="6" name="Rectangle: Rounded Corners 5">
            <a:extLst>
              <a:ext uri="{FF2B5EF4-FFF2-40B4-BE49-F238E27FC236}">
                <a16:creationId xmlns:a16="http://schemas.microsoft.com/office/drawing/2014/main" id="{F921828B-A28B-8E94-4C19-5B65B51E6F71}"/>
              </a:ext>
            </a:extLst>
          </p:cNvPr>
          <p:cNvSpPr/>
          <p:nvPr/>
        </p:nvSpPr>
        <p:spPr>
          <a:xfrm>
            <a:off x="4583789" y="2018803"/>
            <a:ext cx="3111421" cy="1603169"/>
          </a:xfrm>
          <a:prstGeom prst="roundRect">
            <a:avLst/>
          </a:prstGeom>
          <a:solidFill>
            <a:srgbClr val="035D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a:t>Europäischer Fonds für Wettbewerbsfähigkeit</a:t>
            </a:r>
          </a:p>
        </p:txBody>
      </p:sp>
      <p:sp>
        <p:nvSpPr>
          <p:cNvPr id="7" name="Rectangle: Rounded Corners 6">
            <a:extLst>
              <a:ext uri="{FF2B5EF4-FFF2-40B4-BE49-F238E27FC236}">
                <a16:creationId xmlns:a16="http://schemas.microsoft.com/office/drawing/2014/main" id="{F8EBC87E-12FA-D231-F18D-FA6F70DB9B93}"/>
              </a:ext>
            </a:extLst>
          </p:cNvPr>
          <p:cNvSpPr/>
          <p:nvPr/>
        </p:nvSpPr>
        <p:spPr>
          <a:xfrm>
            <a:off x="8253264" y="2018804"/>
            <a:ext cx="3334987" cy="1603168"/>
          </a:xfrm>
          <a:prstGeom prst="roundRect">
            <a:avLst/>
          </a:prstGeom>
          <a:solidFill>
            <a:srgbClr val="035D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a:t>Überarbeitung der Finanzierung des auswärtigen Handels</a:t>
            </a:r>
          </a:p>
        </p:txBody>
      </p:sp>
      <p:sp>
        <p:nvSpPr>
          <p:cNvPr id="8" name="Rectangle: Rounded Corners 7">
            <a:extLst>
              <a:ext uri="{FF2B5EF4-FFF2-40B4-BE49-F238E27FC236}">
                <a16:creationId xmlns:a16="http://schemas.microsoft.com/office/drawing/2014/main" id="{1D8217FC-8214-33F2-CADF-01B290F7708A}"/>
              </a:ext>
            </a:extLst>
          </p:cNvPr>
          <p:cNvSpPr/>
          <p:nvPr/>
        </p:nvSpPr>
        <p:spPr>
          <a:xfrm>
            <a:off x="2381002" y="4296886"/>
            <a:ext cx="3289465" cy="1462645"/>
          </a:xfrm>
          <a:prstGeom prst="roundRect">
            <a:avLst/>
          </a:prstGeom>
          <a:solidFill>
            <a:srgbClr val="035D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b="1"/>
              <a:t>Schutz der </a:t>
            </a:r>
            <a:r>
              <a:rPr lang="de-DE" sz="2000" b="1"/>
              <a:t>Rechtsstaatlichkeit</a:t>
            </a:r>
          </a:p>
        </p:txBody>
      </p:sp>
      <p:sp>
        <p:nvSpPr>
          <p:cNvPr id="9" name="Rectangle: Rounded Corners 8">
            <a:extLst>
              <a:ext uri="{FF2B5EF4-FFF2-40B4-BE49-F238E27FC236}">
                <a16:creationId xmlns:a16="http://schemas.microsoft.com/office/drawing/2014/main" id="{05065BF7-D176-F968-501A-7CFAC8CD34B2}"/>
              </a:ext>
            </a:extLst>
          </p:cNvPr>
          <p:cNvSpPr/>
          <p:nvPr/>
        </p:nvSpPr>
        <p:spPr>
          <a:xfrm>
            <a:off x="6521535" y="4296886"/>
            <a:ext cx="3289465" cy="1462645"/>
          </a:xfrm>
          <a:prstGeom prst="roundRect">
            <a:avLst/>
          </a:prstGeom>
          <a:solidFill>
            <a:srgbClr val="035D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a:t>Zuverlässige und moderne Einnahmequellen, neue Eigenmittel</a:t>
            </a:r>
          </a:p>
        </p:txBody>
      </p:sp>
    </p:spTree>
    <p:extLst>
      <p:ext uri="{BB962C8B-B14F-4D97-AF65-F5344CB8AC3E}">
        <p14:creationId xmlns:p14="http://schemas.microsoft.com/office/powerpoint/2010/main" val="3767961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22D0D923-FE9F-1CD8-D28A-2D780AD07458}"/>
              </a:ext>
            </a:extLst>
          </p:cNvPr>
          <p:cNvPicPr>
            <a:picLocks noGrp="1" noChangeAspect="1"/>
          </p:cNvPicPr>
          <p:nvPr>
            <p:ph sz="half" idx="1"/>
          </p:nvPr>
        </p:nvPicPr>
        <p:blipFill>
          <a:blip r:embed="rId3"/>
          <a:stretch>
            <a:fillRect/>
          </a:stretch>
        </p:blipFill>
        <p:spPr>
          <a:xfrm>
            <a:off x="838197" y="1626919"/>
            <a:ext cx="6215745" cy="4524499"/>
          </a:xfrm>
          <a:noFill/>
        </p:spPr>
      </p:pic>
      <p:sp>
        <p:nvSpPr>
          <p:cNvPr id="15" name="Content Placeholder 2">
            <a:extLst>
              <a:ext uri="{FF2B5EF4-FFF2-40B4-BE49-F238E27FC236}">
                <a16:creationId xmlns:a16="http://schemas.microsoft.com/office/drawing/2014/main" id="{C63EE941-3F37-9A54-A178-6808356E4966}"/>
              </a:ext>
            </a:extLst>
          </p:cNvPr>
          <p:cNvSpPr>
            <a:spLocks noGrp="1"/>
          </p:cNvSpPr>
          <p:nvPr>
            <p:ph sz="half" idx="2"/>
          </p:nvPr>
        </p:nvSpPr>
        <p:spPr>
          <a:xfrm>
            <a:off x="7253416" y="1626919"/>
            <a:ext cx="4633784" cy="4105141"/>
          </a:xfrm>
        </p:spPr>
        <p:txBody>
          <a:bodyPr/>
          <a:lstStyle/>
          <a:p>
            <a:r>
              <a:rPr lang="de-DE" sz="2800">
                <a:solidFill>
                  <a:schemeClr val="tx2"/>
                </a:solidFill>
                <a:latin typeface="+mj-lt"/>
                <a:ea typeface="+mj-ea"/>
                <a:cs typeface="+mj-cs"/>
              </a:rPr>
              <a:t>Mitteilung </a:t>
            </a:r>
            <a:r>
              <a:rPr lang="de-DE" sz="2800">
                <a:solidFill>
                  <a:schemeClr val="tx2"/>
                </a:solidFill>
                <a:latin typeface="+mj-lt"/>
                <a:ea typeface="+mj-ea"/>
                <a:cs typeface="+mj-cs"/>
                <a:hlinkClick r:id="rId4"/>
              </a:rPr>
              <a:t>COM(2025)30 </a:t>
            </a:r>
            <a:r>
              <a:rPr lang="de-DE" sz="2800">
                <a:solidFill>
                  <a:schemeClr val="tx2"/>
                </a:solidFill>
                <a:latin typeface="+mj-lt"/>
                <a:ea typeface="+mj-ea"/>
                <a:cs typeface="+mj-cs"/>
              </a:rPr>
              <a:t>vom 29.01.2025</a:t>
            </a:r>
          </a:p>
          <a:p>
            <a:r>
              <a:rPr lang="de-DE" sz="2800" b="1" i="1">
                <a:solidFill>
                  <a:schemeClr val="tx2"/>
                </a:solidFill>
                <a:latin typeface="+mj-lt"/>
                <a:ea typeface="+mj-ea"/>
                <a:cs typeface="+mj-cs"/>
              </a:rPr>
              <a:t>Handlungsschwerpunkte</a:t>
            </a:r>
            <a:r>
              <a:rPr lang="de-DE" sz="2800">
                <a:solidFill>
                  <a:schemeClr val="tx2"/>
                </a:solidFill>
                <a:latin typeface="+mj-lt"/>
                <a:ea typeface="+mj-ea"/>
                <a:cs typeface="+mj-cs"/>
              </a:rPr>
              <a:t>:</a:t>
            </a:r>
          </a:p>
          <a:p>
            <a:pPr marL="342900" indent="-342900">
              <a:buFont typeface="Arial" panose="020B0604020202020204" pitchFamily="34" charset="0"/>
              <a:buChar char="•"/>
            </a:pPr>
            <a:r>
              <a:rPr lang="en-US" sz="2800">
                <a:solidFill>
                  <a:schemeClr val="tx2"/>
                </a:solidFill>
                <a:latin typeface="+mj-lt"/>
                <a:ea typeface="+mj-ea"/>
                <a:cs typeface="+mj-cs"/>
              </a:rPr>
              <a:t>Innovation</a:t>
            </a:r>
          </a:p>
          <a:p>
            <a:pPr marL="342900" indent="-342900">
              <a:buFont typeface="Arial" panose="020B0604020202020204" pitchFamily="34" charset="0"/>
              <a:buChar char="•"/>
            </a:pPr>
            <a:r>
              <a:rPr lang="de-DE" sz="2800">
                <a:solidFill>
                  <a:schemeClr val="tx2"/>
                </a:solidFill>
                <a:latin typeface="+mj-lt"/>
                <a:ea typeface="+mj-ea"/>
                <a:cs typeface="+mj-cs"/>
              </a:rPr>
              <a:t>Dekarbonisierung</a:t>
            </a:r>
          </a:p>
          <a:p>
            <a:pPr marL="342900" indent="-342900">
              <a:buFont typeface="Arial" panose="020B0604020202020204" pitchFamily="34" charset="0"/>
              <a:buChar char="•"/>
            </a:pPr>
            <a:r>
              <a:rPr lang="de-DE" sz="2800">
                <a:solidFill>
                  <a:schemeClr val="tx2"/>
                </a:solidFill>
                <a:latin typeface="+mj-lt"/>
                <a:ea typeface="+mj-ea"/>
                <a:cs typeface="+mj-cs"/>
              </a:rPr>
              <a:t>Sicherheit</a:t>
            </a:r>
          </a:p>
        </p:txBody>
      </p:sp>
      <p:sp>
        <p:nvSpPr>
          <p:cNvPr id="4" name="Title 3">
            <a:extLst>
              <a:ext uri="{FF2B5EF4-FFF2-40B4-BE49-F238E27FC236}">
                <a16:creationId xmlns:a16="http://schemas.microsoft.com/office/drawing/2014/main" id="{EA18CE62-2CAB-7B76-4B18-28E4C3A13839}"/>
              </a:ext>
            </a:extLst>
          </p:cNvPr>
          <p:cNvSpPr>
            <a:spLocks noGrp="1"/>
          </p:cNvSpPr>
          <p:nvPr>
            <p:ph type="title"/>
          </p:nvPr>
        </p:nvSpPr>
        <p:spPr>
          <a:xfrm>
            <a:off x="970722" y="343583"/>
            <a:ext cx="10515600" cy="782357"/>
          </a:xfrm>
        </p:spPr>
        <p:txBody>
          <a:bodyPr anchor="b">
            <a:normAutofit fontScale="90000"/>
          </a:bodyPr>
          <a:lstStyle/>
          <a:p>
            <a:r>
              <a:rPr lang="fr-BE"/>
              <a:t>2. </a:t>
            </a:r>
            <a:r>
              <a:rPr lang="de-DE"/>
              <a:t>Ein Kompass für eine wettbewerbsfähige EU</a:t>
            </a:r>
          </a:p>
        </p:txBody>
      </p:sp>
    </p:spTree>
    <p:extLst>
      <p:ext uri="{BB962C8B-B14F-4D97-AF65-F5344CB8AC3E}">
        <p14:creationId xmlns:p14="http://schemas.microsoft.com/office/powerpoint/2010/main" val="42600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CA17E2-8A18-C0A9-E8B6-4BD7DC332554}"/>
              </a:ext>
            </a:extLst>
          </p:cNvPr>
          <p:cNvSpPr>
            <a:spLocks noGrp="1"/>
          </p:cNvSpPr>
          <p:nvPr>
            <p:ph type="title"/>
          </p:nvPr>
        </p:nvSpPr>
        <p:spPr/>
        <p:txBody>
          <a:bodyPr/>
          <a:lstStyle/>
          <a:p>
            <a:r>
              <a:rPr lang="fr-BE"/>
              <a:t>Die </a:t>
            </a:r>
            <a:r>
              <a:rPr lang="fr-BE" err="1"/>
              <a:t>drei</a:t>
            </a:r>
            <a:r>
              <a:rPr lang="fr-BE"/>
              <a:t> </a:t>
            </a:r>
            <a:r>
              <a:rPr lang="fr-BE" err="1"/>
              <a:t>Säulen</a:t>
            </a:r>
            <a:r>
              <a:rPr lang="fr-BE"/>
              <a:t> – </a:t>
            </a:r>
            <a:r>
              <a:rPr lang="fr-BE" err="1"/>
              <a:t>erste</a:t>
            </a:r>
            <a:r>
              <a:rPr lang="fr-BE"/>
              <a:t> </a:t>
            </a:r>
            <a:r>
              <a:rPr lang="fr-BE" err="1"/>
              <a:t>Säule</a:t>
            </a:r>
            <a:endParaRPr lang="en-IE"/>
          </a:p>
        </p:txBody>
      </p:sp>
      <p:pic>
        <p:nvPicPr>
          <p:cNvPr id="9" name="Picture 8">
            <a:extLst>
              <a:ext uri="{FF2B5EF4-FFF2-40B4-BE49-F238E27FC236}">
                <a16:creationId xmlns:a16="http://schemas.microsoft.com/office/drawing/2014/main" id="{BFB5303D-1715-C5EF-C141-4DAAAC22866F}"/>
              </a:ext>
            </a:extLst>
          </p:cNvPr>
          <p:cNvPicPr>
            <a:picLocks noChangeAspect="1"/>
          </p:cNvPicPr>
          <p:nvPr/>
        </p:nvPicPr>
        <p:blipFill>
          <a:blip r:embed="rId3"/>
          <a:stretch>
            <a:fillRect/>
          </a:stretch>
        </p:blipFill>
        <p:spPr>
          <a:xfrm>
            <a:off x="890587" y="1600200"/>
            <a:ext cx="10410825" cy="4171208"/>
          </a:xfrm>
          <a:prstGeom prst="rect">
            <a:avLst/>
          </a:prstGeom>
        </p:spPr>
      </p:pic>
    </p:spTree>
    <p:extLst>
      <p:ext uri="{BB962C8B-B14F-4D97-AF65-F5344CB8AC3E}">
        <p14:creationId xmlns:p14="http://schemas.microsoft.com/office/powerpoint/2010/main" val="2743443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EDBE92-4C4A-A17F-EA1B-F9229E0E0688}"/>
              </a:ext>
            </a:extLst>
          </p:cNvPr>
          <p:cNvSpPr>
            <a:spLocks noGrp="1"/>
          </p:cNvSpPr>
          <p:nvPr>
            <p:ph type="title"/>
          </p:nvPr>
        </p:nvSpPr>
        <p:spPr/>
        <p:txBody>
          <a:bodyPr/>
          <a:lstStyle/>
          <a:p>
            <a:r>
              <a:rPr lang="fr-BE"/>
              <a:t>Die </a:t>
            </a:r>
            <a:r>
              <a:rPr lang="fr-BE" err="1"/>
              <a:t>drei</a:t>
            </a:r>
            <a:r>
              <a:rPr lang="fr-BE"/>
              <a:t> </a:t>
            </a:r>
            <a:r>
              <a:rPr lang="fr-BE" err="1"/>
              <a:t>Säulen</a:t>
            </a:r>
            <a:r>
              <a:rPr lang="fr-BE"/>
              <a:t> – </a:t>
            </a:r>
            <a:r>
              <a:rPr lang="fr-BE" err="1"/>
              <a:t>zweite</a:t>
            </a:r>
            <a:r>
              <a:rPr lang="fr-BE"/>
              <a:t> </a:t>
            </a:r>
            <a:r>
              <a:rPr lang="fr-BE" err="1"/>
              <a:t>Säule</a:t>
            </a:r>
            <a:endParaRPr lang="en-IE"/>
          </a:p>
        </p:txBody>
      </p:sp>
      <p:pic>
        <p:nvPicPr>
          <p:cNvPr id="7" name="Picture 6">
            <a:extLst>
              <a:ext uri="{FF2B5EF4-FFF2-40B4-BE49-F238E27FC236}">
                <a16:creationId xmlns:a16="http://schemas.microsoft.com/office/drawing/2014/main" id="{EDB4D15E-1983-A91C-A67F-EA97F8758653}"/>
              </a:ext>
            </a:extLst>
          </p:cNvPr>
          <p:cNvPicPr>
            <a:picLocks noChangeAspect="1"/>
          </p:cNvPicPr>
          <p:nvPr/>
        </p:nvPicPr>
        <p:blipFill>
          <a:blip r:embed="rId3"/>
          <a:stretch>
            <a:fillRect/>
          </a:stretch>
        </p:blipFill>
        <p:spPr>
          <a:xfrm>
            <a:off x="895350" y="1695450"/>
            <a:ext cx="10401300" cy="3897828"/>
          </a:xfrm>
          <a:prstGeom prst="rect">
            <a:avLst/>
          </a:prstGeom>
        </p:spPr>
      </p:pic>
    </p:spTree>
    <p:extLst>
      <p:ext uri="{BB962C8B-B14F-4D97-AF65-F5344CB8AC3E}">
        <p14:creationId xmlns:p14="http://schemas.microsoft.com/office/powerpoint/2010/main" val="1249413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9D28BD-6EEA-0831-8362-68C73E07E909}"/>
              </a:ext>
            </a:extLst>
          </p:cNvPr>
          <p:cNvPicPr>
            <a:picLocks noChangeAspect="1"/>
          </p:cNvPicPr>
          <p:nvPr/>
        </p:nvPicPr>
        <p:blipFill>
          <a:blip r:embed="rId3"/>
          <a:stretch>
            <a:fillRect/>
          </a:stretch>
        </p:blipFill>
        <p:spPr>
          <a:xfrm>
            <a:off x="795337" y="1523999"/>
            <a:ext cx="10601325" cy="4021777"/>
          </a:xfrm>
          <a:prstGeom prst="rect">
            <a:avLst/>
          </a:prstGeom>
        </p:spPr>
      </p:pic>
      <p:sp>
        <p:nvSpPr>
          <p:cNvPr id="8" name="Title 4">
            <a:extLst>
              <a:ext uri="{FF2B5EF4-FFF2-40B4-BE49-F238E27FC236}">
                <a16:creationId xmlns:a16="http://schemas.microsoft.com/office/drawing/2014/main" id="{22E2C520-0235-5986-7ED0-17CA4CEC3460}"/>
              </a:ext>
            </a:extLst>
          </p:cNvPr>
          <p:cNvSpPr>
            <a:spLocks noGrp="1"/>
          </p:cNvSpPr>
          <p:nvPr>
            <p:ph type="title"/>
          </p:nvPr>
        </p:nvSpPr>
        <p:spPr>
          <a:xfrm>
            <a:off x="970722" y="482860"/>
            <a:ext cx="10515600" cy="782357"/>
          </a:xfrm>
        </p:spPr>
        <p:txBody>
          <a:bodyPr/>
          <a:lstStyle/>
          <a:p>
            <a:r>
              <a:rPr lang="fr-BE"/>
              <a:t>Die </a:t>
            </a:r>
            <a:r>
              <a:rPr lang="fr-BE" err="1"/>
              <a:t>drei</a:t>
            </a:r>
            <a:r>
              <a:rPr lang="fr-BE"/>
              <a:t> </a:t>
            </a:r>
            <a:r>
              <a:rPr lang="fr-BE" err="1"/>
              <a:t>Säulen</a:t>
            </a:r>
            <a:r>
              <a:rPr lang="fr-BE"/>
              <a:t> – </a:t>
            </a:r>
            <a:r>
              <a:rPr lang="fr-BE" err="1"/>
              <a:t>dritte</a:t>
            </a:r>
            <a:r>
              <a:rPr lang="fr-BE"/>
              <a:t> </a:t>
            </a:r>
            <a:r>
              <a:rPr lang="fr-BE" err="1"/>
              <a:t>Säule</a:t>
            </a:r>
            <a:endParaRPr lang="en-IE"/>
          </a:p>
        </p:txBody>
      </p:sp>
    </p:spTree>
    <p:extLst>
      <p:ext uri="{BB962C8B-B14F-4D97-AF65-F5344CB8AC3E}">
        <p14:creationId xmlns:p14="http://schemas.microsoft.com/office/powerpoint/2010/main" val="2531725406"/>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Custom Design">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64B4E6"/>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en-US" sz="24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en-US" sz="24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en-US" sz="24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en-US" sz="24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b6f4f48-f768-47a8-9b20-31421ba33b15" xsi:nil="true"/>
    <lcf76f155ced4ddcb4097134ff3c332f xmlns="24097087-e6b1-4b66-9fbf-c9f29b174eb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A165BACF021D459DE7D69C8009F9F6" ma:contentTypeVersion="17" ma:contentTypeDescription="Create a new document." ma:contentTypeScope="" ma:versionID="5b1672c9a674457f252d3c97c85e777e">
  <xsd:schema xmlns:xsd="http://www.w3.org/2001/XMLSchema" xmlns:xs="http://www.w3.org/2001/XMLSchema" xmlns:p="http://schemas.microsoft.com/office/2006/metadata/properties" xmlns:ns2="24097087-e6b1-4b66-9fbf-c9f29b174eb1" xmlns:ns3="5b6f4f48-f768-47a8-9b20-31421ba33b15" targetNamespace="http://schemas.microsoft.com/office/2006/metadata/properties" ma:root="true" ma:fieldsID="008ab10d2363700b6eee321e2c78663f" ns2:_="" ns3:_="">
    <xsd:import namespace="24097087-e6b1-4b66-9fbf-c9f29b174eb1"/>
    <xsd:import namespace="5b6f4f48-f768-47a8-9b20-31421ba33b1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97087-e6b1-4b66-9fbf-c9f29b174e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6f4f48-f768-47a8-9b20-31421ba33b1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6f7b97d-ed06-49ea-9eb6-dbdf81c39fe5}" ma:internalName="TaxCatchAll" ma:showField="CatchAllData" ma:web="5b6f4f48-f768-47a8-9b20-31421ba33b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F87431-2774-4E17-BE38-8A579357848D}">
  <ds:schemaRefs>
    <ds:schemaRef ds:uri="24097087-e6b1-4b66-9fbf-c9f29b174eb1"/>
    <ds:schemaRef ds:uri="5b6f4f48-f768-47a8-9b20-31421ba33b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B1CAF70-02D1-4551-A536-63581F6A8097}">
  <ds:schemaRefs>
    <ds:schemaRef ds:uri="http://schemas.microsoft.com/sharepoint/v3/contenttype/forms"/>
  </ds:schemaRefs>
</ds:datastoreItem>
</file>

<file path=customXml/itemProps3.xml><?xml version="1.0" encoding="utf-8"?>
<ds:datastoreItem xmlns:ds="http://schemas.openxmlformats.org/officeDocument/2006/customXml" ds:itemID="{B16A64ED-BBEB-4BA2-9DD9-42BC10ADA021}">
  <ds:schemaRefs>
    <ds:schemaRef ds:uri="24097087-e6b1-4b66-9fbf-c9f29b174eb1"/>
    <ds:schemaRef ds:uri="5b6f4f48-f768-47a8-9b20-31421ba33b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8</TotalTime>
  <Words>2455</Words>
  <Application>Microsoft Office PowerPoint</Application>
  <PresentationFormat>Widescreen</PresentationFormat>
  <Paragraphs>198</Paragraphs>
  <Slides>17</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Aptos</vt:lpstr>
      <vt:lpstr>Arial</vt:lpstr>
      <vt:lpstr>Blogger Sans</vt:lpstr>
      <vt:lpstr>Calibri</vt:lpstr>
      <vt:lpstr>Courier New</vt:lpstr>
      <vt:lpstr>MyriadPro-Regular</vt:lpstr>
      <vt:lpstr>Symbol</vt:lpstr>
      <vt:lpstr>Times New Roman</vt:lpstr>
      <vt:lpstr>Office Theme</vt:lpstr>
      <vt:lpstr>Custom Design</vt:lpstr>
      <vt:lpstr>3_Custom Design</vt:lpstr>
      <vt:lpstr>Entwicklungen und Initiativen der Kommission in den ersten 100 Tagen</vt:lpstr>
      <vt:lpstr>Übersicht</vt:lpstr>
      <vt:lpstr>1. Der Weg zum nächsten Mehrjährigen Finanzrahmen</vt:lpstr>
      <vt:lpstr>Der Weg zum nächsten Mehrjährigen Finanzrahmen</vt:lpstr>
      <vt:lpstr>Neuer Ansatz für einen modernen EU-Haushalt</vt:lpstr>
      <vt:lpstr>2. Ein Kompass für eine wettbewerbsfähige EU</vt:lpstr>
      <vt:lpstr>Die drei Säulen – erste Säule</vt:lpstr>
      <vt:lpstr>Die drei Säulen – zweite Säule</vt:lpstr>
      <vt:lpstr>Die drei Säulen – dritte Säule</vt:lpstr>
      <vt:lpstr>3. Der Clean Industrial Deal</vt:lpstr>
      <vt:lpstr>4. Entwicklung sektorieller Umsetzungspfade – Aktionsplan  Automotive</vt:lpstr>
      <vt:lpstr>5. ReArm Europe Plan</vt:lpstr>
      <vt:lpstr>6. Union der Kompetenzen (Union of Skills)</vt:lpstr>
      <vt:lpstr>7. Politische Agenda für Städte</vt:lpstr>
      <vt:lpstr>8. Klima-Sozialfond (KSF) (I)</vt:lpstr>
      <vt:lpstr>8. Klima-Sozialfond (KSF) (II)</vt:lpstr>
      <vt:lpstr>9. REGIOSTARS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LAMPRECHT Andrea (REGIO)</cp:lastModifiedBy>
  <cp:revision>46</cp:revision>
  <cp:lastPrinted>2024-11-22T10:54:54Z</cp:lastPrinted>
  <dcterms:created xsi:type="dcterms:W3CDTF">2019-08-09T12:06:42Z</dcterms:created>
  <dcterms:modified xsi:type="dcterms:W3CDTF">2025-03-12T12:26:47Z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0x01010073A165BACF021D459DE7D69C8009F9F6</vt:lpwstr>
  </property>
  <property fmtid="{D5CDD505-2E9C-101B-9397-08002B2CF9AE}" pid="3" name="MSIP_Label_6bd9ddd1-4d20-43f6-abfa-fc3c07406f94_Enabled">
    <vt:lpwstr>true</vt:lpwstr>
  </property>
  <property fmtid="{D5CDD505-2E9C-101B-9397-08002B2CF9AE}" pid="4" name="MSIP_Label_6bd9ddd1-4d20-43f6-abfa-fc3c07406f94_SetDate">
    <vt:lpwstr>2022-10-26T07:24:34Z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de48d81d-d766-42d9-9a51-1bc4243bab82</vt:lpwstr>
  </property>
  <property fmtid="{D5CDD505-2E9C-101B-9397-08002B2CF9AE}" pid="9" name="MSIP_Label_6bd9ddd1-4d20-43f6-abfa-fc3c07406f94_ContentBits">
    <vt:lpwstr>0</vt:lpwstr>
  </property>
  <property fmtid="{D5CDD505-2E9C-101B-9397-08002B2CF9AE}" pid="10" name="MediaServiceImageTags">
    <vt:lpwstr/>
  </property>
  <property fmtid="{D5CDD505-2E9C-101B-9397-08002B2CF9AE}" pid="11" name="MSIP_Label_6bd9ddd1-4d20-43f6-abfa-fc3c07406f94_Tag">
    <vt:lpwstr>10, 3, 0, 2</vt:lpwstr>
  </property>
</Properties>
</file>